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0"/>
  </p:notesMasterIdLst>
  <p:handoutMasterIdLst>
    <p:handoutMasterId r:id="rId171"/>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420" r:id="rId20"/>
    <p:sldId id="273" r:id="rId21"/>
    <p:sldId id="421"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422"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Lst>
  <p:sldSz cx="1008062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4" autoAdjust="0"/>
  </p:normalViewPr>
  <p:slideViewPr>
    <p:cSldViewPr snapToGrid="0">
      <p:cViewPr varScale="1">
        <p:scale>
          <a:sx n="61" d="100"/>
          <a:sy n="61" d="100"/>
        </p:scale>
        <p:origin x="12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handoutMaster" Target="handoutMasters/handout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89742F-AD4F-4C6E-83F8-FBA480CF46CC}"/>
              </a:ext>
            </a:extLst>
          </p:cNvPr>
          <p:cNvSpPr txBox="1">
            <a:spLocks noGrp="1"/>
          </p:cNvSpPr>
          <p:nvPr>
            <p:ph type="hdr" sz="quarter"/>
          </p:nvPr>
        </p:nvSpPr>
        <p:spPr>
          <a:xfrm>
            <a:off x="0" y="0"/>
            <a:ext cx="3280501" cy="534101"/>
          </a:xfrm>
          <a:prstGeom prst="rect">
            <a:avLst/>
          </a:prstGeom>
          <a:noFill/>
          <a:ln>
            <a:noFill/>
          </a:ln>
        </p:spPr>
        <p:txBody>
          <a:bodyPr vert="horz" wrap="non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3" name="Espace réservé de la date 2">
            <a:extLst>
              <a:ext uri="{FF2B5EF4-FFF2-40B4-BE49-F238E27FC236}">
                <a16:creationId xmlns:a16="http://schemas.microsoft.com/office/drawing/2014/main" id="{6B7928A6-2C7E-4B84-A7E1-B883425B38E6}"/>
              </a:ext>
            </a:extLst>
          </p:cNvPr>
          <p:cNvSpPr txBox="1">
            <a:spLocks noGrp="1"/>
          </p:cNvSpPr>
          <p:nvPr>
            <p:ph type="dt" sz="quarter" idx="1"/>
          </p:nvPr>
        </p:nvSpPr>
        <p:spPr>
          <a:xfrm>
            <a:off x="4279053" y="0"/>
            <a:ext cx="3280501" cy="534101"/>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4" name="Espace réservé du pied de page 3">
            <a:extLst>
              <a:ext uri="{FF2B5EF4-FFF2-40B4-BE49-F238E27FC236}">
                <a16:creationId xmlns:a16="http://schemas.microsoft.com/office/drawing/2014/main" id="{3D94E26D-6C9B-4108-89DC-067A222ABD56}"/>
              </a:ext>
            </a:extLst>
          </p:cNvPr>
          <p:cNvSpPr txBox="1">
            <a:spLocks noGrp="1"/>
          </p:cNvSpPr>
          <p:nvPr>
            <p:ph type="ftr" sz="quarter" idx="2"/>
          </p:nvPr>
        </p:nvSpPr>
        <p:spPr>
          <a:xfrm>
            <a:off x="0" y="10157658"/>
            <a:ext cx="3280501" cy="534101"/>
          </a:xfrm>
          <a:prstGeom prst="rect">
            <a:avLst/>
          </a:prstGeom>
          <a:noFill/>
          <a:ln>
            <a:noFill/>
          </a:ln>
        </p:spPr>
        <p:txBody>
          <a:bodyPr vert="horz" wrap="non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5" name="Espace réservé du numéro de diapositive 4">
            <a:extLst>
              <a:ext uri="{FF2B5EF4-FFF2-40B4-BE49-F238E27FC236}">
                <a16:creationId xmlns:a16="http://schemas.microsoft.com/office/drawing/2014/main" id="{B425433F-7C48-4240-BA1F-9412C6FE38C3}"/>
              </a:ext>
            </a:extLst>
          </p:cNvPr>
          <p:cNvSpPr txBox="1">
            <a:spLocks noGrp="1"/>
          </p:cNvSpPr>
          <p:nvPr>
            <p:ph type="sldNum" sz="quarter" idx="3"/>
          </p:nvPr>
        </p:nvSpPr>
        <p:spPr>
          <a:xfrm>
            <a:off x="4279053" y="10157658"/>
            <a:ext cx="3280501" cy="534101"/>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E9E72E9-D591-4519-9C1B-9E72813ED1DE}" type="slidenum">
              <a:t>‹N°›</a:t>
            </a:fld>
            <a:endParaRPr lang="fr-FR" sz="1400" b="0" i="0" u="none" strike="noStrike" kern="1200" cap="none" spc="0" baseline="0">
              <a:solidFill>
                <a:srgbClr val="000000"/>
              </a:solidFill>
              <a:uFillTx/>
              <a:latin typeface="Arial" pitchFamily="18"/>
              <a:ea typeface="MS Gothic" pitchFamily="2"/>
              <a:cs typeface="Tahoma" pitchFamily="2"/>
            </a:endParaRPr>
          </a:p>
        </p:txBody>
      </p:sp>
    </p:spTree>
    <p:extLst>
      <p:ext uri="{BB962C8B-B14F-4D97-AF65-F5344CB8AC3E}">
        <p14:creationId xmlns:p14="http://schemas.microsoft.com/office/powerpoint/2010/main" val="2448098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D1049A-0244-43BD-942E-2FAE176FA1E6}"/>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Espace réservé des notes 2">
            <a:extLst>
              <a:ext uri="{FF2B5EF4-FFF2-40B4-BE49-F238E27FC236}">
                <a16:creationId xmlns:a16="http://schemas.microsoft.com/office/drawing/2014/main" id="{6110CFB3-8D8F-489A-83EE-C1A04C28B3E9}"/>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fr-FR"/>
          </a:p>
        </p:txBody>
      </p:sp>
      <p:sp>
        <p:nvSpPr>
          <p:cNvPr id="4" name="Espace réservé de l'en-tête 3">
            <a:extLst>
              <a:ext uri="{FF2B5EF4-FFF2-40B4-BE49-F238E27FC236}">
                <a16:creationId xmlns:a16="http://schemas.microsoft.com/office/drawing/2014/main" id="{8A2E64CD-5B76-467D-9CB7-3529CAEB0513}"/>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5" name="Espace réservé de la date 4">
            <a:extLst>
              <a:ext uri="{FF2B5EF4-FFF2-40B4-BE49-F238E27FC236}">
                <a16:creationId xmlns:a16="http://schemas.microsoft.com/office/drawing/2014/main" id="{23EFAC39-0A88-449C-BED6-8C31FE96CCA2}"/>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6" name="Espace réservé du pied de page 5">
            <a:extLst>
              <a:ext uri="{FF2B5EF4-FFF2-40B4-BE49-F238E27FC236}">
                <a16:creationId xmlns:a16="http://schemas.microsoft.com/office/drawing/2014/main" id="{5444641E-0C88-4646-B74A-916161DC9EE8}"/>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7" name="Espace réservé du numéro de diapositive 6">
            <a:extLst>
              <a:ext uri="{FF2B5EF4-FFF2-40B4-BE49-F238E27FC236}">
                <a16:creationId xmlns:a16="http://schemas.microsoft.com/office/drawing/2014/main" id="{1EEB7962-6DA5-4898-A5EF-542E1A5A74C9}"/>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74180B94-6F87-46D3-928C-74C475228E02}" type="slidenum">
              <a:t>‹N°›</a:t>
            </a:fld>
            <a:endParaRPr lang="fr-FR"/>
          </a:p>
        </p:txBody>
      </p:sp>
    </p:spTree>
    <p:extLst>
      <p:ext uri="{BB962C8B-B14F-4D97-AF65-F5344CB8AC3E}">
        <p14:creationId xmlns:p14="http://schemas.microsoft.com/office/powerpoint/2010/main" val="3220087703"/>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fr-FR" sz="2000" b="0" i="0" u="none" strike="noStrike" kern="1200" cap="none" spc="0" baseline="0">
        <a:solidFill>
          <a:srgbClr val="000000"/>
        </a:solidFill>
        <a:uFillTx/>
        <a:latin typeface="Arial" pitchFamily="18"/>
        <a:ea typeface="MS Gothic" pitchFamily="2"/>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hubspot.fr/marketing/gestion-projet-agil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diateino.com/fr/95-la-methode-running-lean.html?search_query=La+methode+Running+Lean&amp;results=8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bpifrance-creation.fr/moment-de-vie/lean-startu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xp123.com/xplor/xp0308/index.s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nutcache.com/fr/blog/cycle-projet-scrum/"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fr.wikipedia.org/wiki/Suite_de_Fibonacci" TargetMode="External"/><Relationship Id="rId4" Type="http://schemas.openxmlformats.org/officeDocument/2006/relationships/hyperlink" Target="https://www.nutcache.com/fr/fonctionnalites/gestion-de-projet-scru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EAE14B7-7BD6-4B18-BEC7-92D6051ECDD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E998D7-B47C-4CE1-9AF9-8142B3966D4B}" type="slidenum">
              <a:t>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1E6513D-08D0-4573-A6AD-0F4BEC2A5D1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5158DC-07E5-4642-9750-04BE8587958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30BAFA-913E-42FA-B889-E21CA6483F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9E82AEB-EC7F-40CF-A1E3-3BEED1837B9D}" type="slidenum">
              <a:t>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BFB74BF-F409-4E4E-9182-332E5FB4CC7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31CC80-9DFF-443B-B6B5-5E83B2B9C0F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27A02B2-ECCD-4288-B378-E0E8EC06F8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AE1D2B0-2FD1-44A3-99FA-841FB9B4BF0B}" type="slidenum">
              <a:t>100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F60BF10-766B-4DB2-9902-F31C75C9E36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5D1AAE6-2EC0-4974-A3BF-255FDECFE0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639E4E-95B1-4ABE-BAF7-F81E80650C9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39441C-0762-46E0-A9DF-D82BE40D22DC}" type="slidenum">
              <a:t>101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437ECB-3D81-4DAB-BD31-B870D73B53E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E76F86-CC46-414E-87BE-B5512F0C090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E36BAD-81E0-4701-8FCB-064C315FE9B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9AC24D-9FF8-4B86-9CFF-A4756D939D34}" type="slidenum">
              <a:t>102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E94269A-4BA5-4C5A-88B0-D82610F177A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906DF8-33FE-4C98-AEC9-6EC27838007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3CFB89C-C206-4CA7-B96D-B72E68669B0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2E1D95-0379-4E78-A578-FE64FD3C9B42}" type="slidenum">
              <a:t>103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A275C01-4C77-486B-BC3D-BB7F95C2571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F0C1BE8-0038-4D99-9731-D3FAE3A9252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32EEE00-0039-4D86-A6E1-6E5B2A8338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894C6D-77F4-4027-A029-A3487BC443AD}" type="slidenum">
              <a:t>104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36667-92F9-494B-A7AC-0354D5C3BDA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A1BB540-9C0A-41E7-A493-2F6D0AC67F7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FB6B98-264C-4C75-A9C0-506FAFDFD1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3F44D3-BC19-4420-B445-DEF9A252B474}" type="slidenum">
              <a:t>105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831742-B679-4045-A98C-670055B34B4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CCB535E-FE5F-4381-B3AD-933048E057F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BFD886-90ED-4C4E-90A9-9962D43C3D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1791081-6D03-4369-91DC-2FA997B539A5}" type="slidenum">
              <a:t>106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D9E201-ED09-4DBD-8FF7-C5FA112DCFF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06FE7E1-E198-4374-A634-EDA16A9257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A9EB72B-0700-4270-B1D6-A042D0C097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7F265F0-7DC6-41B9-9FA2-9199665F3B13}" type="slidenum">
              <a:t>107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1C57DEF-BA21-48C4-9432-0E0D2E03D76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92A11-8F66-4C49-BA74-154AAC8D2D0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D30D69-070C-4284-87A0-3F64D520A7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6F286A3-B7E6-43CF-8DC7-D8C8BACC560B}" type="slidenum">
              <a:t>108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36A28C-ABF4-4D57-B02B-20A344F217E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C2292E-4C39-436D-A2CC-88BD826F1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591F8A-9398-4085-AE52-F8D93C8C75A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B7EBCD9-5A0A-4CB0-9245-10522EAA48DE}" type="slidenum">
              <a:t>109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7339221-D411-4561-9021-39F943C222D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09F94B-DFB2-43CC-9DF3-90C4232425C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208D9C0-07E8-4099-B1CD-8E0A6E8E56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BF8D76-44A6-4291-9A44-AC4BB5942EAD}" type="slidenum">
              <a:t>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3FE389B-DD5D-4415-B2C5-F5C48FE61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6F8EE6-6B1E-4403-BCB8-7426BF68BA6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081D9DC-43A5-47F5-A018-F8C9F7C930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28A1B64-968A-4942-985A-66D2E03DF9AC}" type="slidenum">
              <a:t>110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E7ED89-57BF-440E-B968-8A2E6FEFD3A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EA888A-80EF-4B56-8146-2EEA3DEF460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05A3DBC-22BA-457F-86A7-5497F8B82DB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903376F-7473-4E99-B6FD-8B2624C5E2FA}" type="slidenum">
              <a:t>111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6F3D12B-7018-44D7-9A5F-23CE4A98CF2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651C93-C538-4D4F-B0A1-CEC2CAB56C7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FAFDB7-3629-46E5-85A4-364F90C4112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4F7598B-D017-4E49-9529-8DAEE4BA6275}" type="slidenum">
              <a:t>112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2B11BF-5C7B-4E31-B8DE-B83AE4FEC79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234680B-86E6-48BA-AD5A-8C695BC0B3AC}"/>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D33F34-BB9B-4A13-A25C-9AB28BACEA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B7A9D9-0158-4BBF-BEB5-BF710DB9F5C9}" type="slidenum">
              <a:t>113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320F863-6430-43D2-A3BE-BC79F1A4E29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67A8556-CE90-4392-82BC-F6E3B593B8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DFB37D9-5FC0-4D32-95AB-776403C41E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14754F-444D-4342-8694-772D2534D6D0}" type="slidenum">
              <a:t>114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931D542-2D73-41C2-9292-ACEE4ED9892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2C4E99-14A1-46FE-A927-DAAE9E8DF73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301AFCE-51ED-4984-8B1A-7C0C7E8CA1F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675A6C-D641-4EC4-8C82-BB58901B216B}" type="slidenum">
              <a:t>115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A86B3E4-337F-48E9-ABE0-34009E708D6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DF8F6E-485F-4F02-AE8F-62362A18585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F497E44-C4C6-432D-B6FB-8C67216D013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C572E7-A3C5-4CA0-8C8E-82FB8797C25A}" type="slidenum">
              <a:t>116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DD9ED1-DCD5-4807-80D7-89A46BBBFA6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3F492A8-B469-4015-8599-0AA24F95B8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E68D22-74B7-426B-91BA-A655B1D63B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80899B-0FBE-4B60-82C7-4A55D46144EF}" type="slidenum">
              <a:t>117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D289C43-4244-40C9-A27C-99F884085E1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3784D3A-885D-44BC-9F17-62644AD2AD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CE8DBBF-E994-4819-93B1-766D50230BE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AEEF97-5E0A-4A6C-AA18-60AE752DFC7F}" type="slidenum">
              <a:t>118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D10ED89-4E3B-4C2E-A0F0-AEFBEF0A0CE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C2C13C8-F95C-47C8-9B35-1DE5F7BAFF9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27A541F-B944-48A8-B4FA-23B700E63D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B6506-96AE-49B0-99C5-70A770A4EDA2}" type="slidenum">
              <a:t>119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99F6B8-A530-4640-9B4B-AB81C38F232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D40F8EA-0998-472A-B172-1741ED30B2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AF0B53-8187-4638-87AF-EF0C9AE845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3CC51C-9E7B-4F36-9600-C9227FB7C3DA}" type="slidenum">
              <a:t>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72211D-6A65-4B7F-80A3-8526C7A640E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7F174-4A95-40BA-9C3F-1256B92750A5}"/>
              </a:ext>
            </a:extLst>
          </p:cNvPr>
          <p:cNvSpPr txBox="1">
            <a:spLocks noGrp="1"/>
          </p:cNvSpPr>
          <p:nvPr>
            <p:ph type="body" sz="quarter" idx="1"/>
          </p:nvPr>
        </p:nvSpPr>
        <p:spPr/>
        <p:txBody>
          <a:bodyPr/>
          <a:lstStyle/>
          <a:p>
            <a:endParaRPr lang="fr-FR" dirty="0"/>
          </a:p>
          <a:p>
            <a:r>
              <a:rPr lang="fr-FR" b="1" u="sng" dirty="0"/>
              <a:t>Problèmes : </a:t>
            </a:r>
          </a:p>
          <a:p>
            <a:endParaRPr lang="fr-FR" dirty="0"/>
          </a:p>
          <a:p>
            <a:r>
              <a:rPr lang="fr-FR" dirty="0"/>
              <a:t>En général, l'objectif d'un projet est toujours d'obtenir la satisfaction des clients. </a:t>
            </a:r>
          </a:p>
          <a:p>
            <a:r>
              <a:rPr lang="fr-FR" dirty="0"/>
              <a:t>Pourtant, une analyse du </a:t>
            </a:r>
            <a:r>
              <a:rPr lang="fr-FR" b="1" dirty="0" err="1"/>
              <a:t>Standish</a:t>
            </a:r>
            <a:r>
              <a:rPr lang="fr-FR" b="1" dirty="0"/>
              <a:t> Group </a:t>
            </a:r>
            <a:r>
              <a:rPr lang="fr-FR" dirty="0"/>
              <a:t>affirme que plus de la moitié des fonctionnalités livrées sont jamais ou rarement utilisées. </a:t>
            </a:r>
          </a:p>
          <a:p>
            <a:r>
              <a:rPr lang="fr-FR" dirty="0"/>
              <a:t>De plus, plus de la moitié des défauts constatés sont liés à la qualité des besoins recueillis en amont du projet. </a:t>
            </a:r>
          </a:p>
          <a:p>
            <a:endParaRPr lang="fr-FR" dirty="0"/>
          </a:p>
          <a:p>
            <a:r>
              <a:rPr lang="fr-FR" dirty="0"/>
              <a:t>Toutes ces statistiques montrent qu'en grande partie, nous nous communiquons mal. </a:t>
            </a:r>
          </a:p>
          <a:p>
            <a:endParaRPr lang="fr-FR" dirty="0"/>
          </a:p>
          <a:p>
            <a:r>
              <a:rPr lang="fr-FR" dirty="0"/>
              <a:t>Une erreur courante dans le recueil des besoins est que l'on reste attaché à une </a:t>
            </a:r>
            <a:r>
              <a:rPr lang="fr-FR" b="1" u="sng" dirty="0"/>
              <a:t>phase amont durant laquelle on souhaite recueillir et figer l'exhaustivité des besoins</a:t>
            </a:r>
            <a:r>
              <a:rPr lang="fr-FR" dirty="0"/>
              <a:t>. </a:t>
            </a:r>
          </a:p>
          <a:p>
            <a:endParaRPr lang="fr-FR" dirty="0"/>
          </a:p>
          <a:p>
            <a:r>
              <a:rPr lang="fr-FR" dirty="0"/>
              <a:t>Dans la suite du cours, nous verrons comment assurer un bon recueil des besoins avec des technologies de </a:t>
            </a:r>
            <a:r>
              <a:rPr lang="fr-FR" b="1" dirty="0"/>
              <a:t>gestion de projet agile</a:t>
            </a:r>
            <a:r>
              <a:rPr lang="fr-FR" dirty="0"/>
              <a:t>, tout en évitant des erreurs qui nuisent à son efficacité.</a:t>
            </a:r>
          </a:p>
          <a:p>
            <a:endParaRPr lang="fr-FR" dirty="0"/>
          </a:p>
          <a:p>
            <a:endParaRPr lang="fr-FR" dirty="0"/>
          </a:p>
          <a:p>
            <a:endParaRPr lang="fr-FR" dirty="0"/>
          </a:p>
          <a:p>
            <a:r>
              <a:rPr lang="fr-FR" dirty="0"/>
              <a:t>Nous avons vu que :  </a:t>
            </a:r>
          </a:p>
          <a:p>
            <a:pPr marL="342900" indent="-342900">
              <a:buFont typeface="Arial" panose="020B0604020202020204" pitchFamily="34" charset="0"/>
              <a:buChar char="•"/>
            </a:pPr>
            <a:r>
              <a:rPr lang="fr-FR" dirty="0"/>
              <a:t>La principale différence entre cycle en V et méthode agile repose sur la notion </a:t>
            </a:r>
            <a:r>
              <a:rPr lang="fr-FR" b="1" dirty="0"/>
              <a:t>d'adaptabilité</a:t>
            </a:r>
            <a:r>
              <a:rPr lang="fr-FR" dirty="0"/>
              <a:t> et de </a:t>
            </a:r>
            <a:r>
              <a:rPr lang="fr-FR" b="1" dirty="0"/>
              <a:t>réactivité</a:t>
            </a:r>
            <a:r>
              <a:rPr lang="fr-FR" dirty="0"/>
              <a:t> face aux changements. </a:t>
            </a:r>
          </a:p>
          <a:p>
            <a:pPr marL="342900" indent="-342900">
              <a:buFont typeface="Arial" panose="020B0604020202020204" pitchFamily="34" charset="0"/>
              <a:buChar char="•"/>
            </a:pPr>
            <a:r>
              <a:rPr lang="fr-FR" dirty="0"/>
              <a:t>L'une met le projet au centre quand l'autre mise sur le produit. Chacune de ces méthodes a cependant ses forces et ses faiblesse</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b="0" i="0" dirty="0">
                <a:solidFill>
                  <a:srgbClr val="33475B"/>
                </a:solidFill>
                <a:effectLst/>
                <a:latin typeface="AvenirNext"/>
              </a:rPr>
              <a:t>La </a:t>
            </a:r>
            <a:r>
              <a:rPr lang="fr-FR" b="1" i="0" u="none" strike="noStrike" dirty="0">
                <a:solidFill>
                  <a:srgbClr val="0091AE"/>
                </a:solidFill>
                <a:effectLst/>
                <a:latin typeface="AvenirNext"/>
                <a:hlinkClick r:id="rId3">
                  <a:extLst>
                    <a:ext uri="{A12FA001-AC4F-418D-AE19-62706E023703}">
                      <ahyp:hlinkClr xmlns:ahyp="http://schemas.microsoft.com/office/drawing/2018/hyperlinkcolor" val="tx"/>
                    </a:ext>
                  </a:extLst>
                </a:hlinkClick>
              </a:rPr>
              <a:t>méthode agile</a:t>
            </a:r>
            <a:r>
              <a:rPr lang="fr-FR" b="0" i="0" dirty="0">
                <a:solidFill>
                  <a:srgbClr val="33475B"/>
                </a:solidFill>
                <a:effectLst/>
                <a:latin typeface="AvenirNext"/>
              </a:rPr>
              <a:t> place quant à elle la demande du client et l'amélioration continue au cœur du projet. </a:t>
            </a:r>
          </a:p>
          <a:p>
            <a:pPr marL="342900" indent="-342900">
              <a:buFont typeface="Arial" panose="020B0604020202020204" pitchFamily="34" charset="0"/>
              <a:buChar char="•"/>
            </a:pPr>
            <a:r>
              <a:rPr lang="fr-FR" b="0" i="0" dirty="0">
                <a:solidFill>
                  <a:srgbClr val="33475B"/>
                </a:solidFill>
                <a:effectLst/>
                <a:latin typeface="AvenirNext"/>
              </a:rPr>
              <a:t>La planification se veut plus souple et prévoit une co-construction des fonctionnalités en se nourrissant des feedbacks des utilisateurs.</a:t>
            </a:r>
            <a:endParaRPr lang="fr-F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B8347D-06B1-4233-9817-B748E3567CF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3CA2-7639-4238-9972-401CE77F1A00}" type="slidenum">
              <a:t>120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83119F-EC07-45E1-B699-2243842227E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D902DEE-CD8D-4164-9A30-6A82DD9FAEE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8BBB63-EF76-4AFB-BA60-A4FC26770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136E8BB-C702-4937-91C5-9E5B60AA8620}" type="slidenum">
              <a:t>121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E51FDF8-C46D-4F37-BFEA-15E767AD6A9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A68679-FBD7-4C21-B149-760D68F964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ED22E4-8313-40C0-A014-886CAE8928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CD0704F-CBE2-4209-A946-F206E5145A6A}" type="slidenum">
              <a:t>122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023792-48E7-4E24-BB5A-421149C2599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D774063-ABA0-433D-8FD6-9D47CAC2F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725B23-D05E-4C27-A4A8-9A909D2E0BA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CFBB8A-A2BC-4242-B388-65BCDE097E09}" type="slidenum">
              <a:t>123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07F3AA-7217-48AE-896D-C35846042CC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2825CD6-E954-4193-B580-0C0984511E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5CAE80-6ABC-426A-9E15-7FD5233B558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4DE48A-32D5-48FF-A055-EB069F837167}" type="slidenum">
              <a:t>124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3B3987-41D0-4F47-AAF0-A998522B2DF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88AEE8-E116-4370-B36D-4FE06E45719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FD9FA73-2004-4FD0-B10F-FA7172D86C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D8CA645-654A-48A0-BE74-47C6201FE835}" type="slidenum">
              <a:t>125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778E47-A9FC-430F-946B-789D42D29CC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0C7212-6F40-49D2-8439-D9960E3870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866AC1-58BD-43F4-A5F7-298B10978D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7E387-56DF-474F-ACC5-B3E5D77EA28A}" type="slidenum">
              <a:t>126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C7911A-A18C-4612-8FE5-2214560DF5A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E9D46A8-0EA3-4C8F-A9B2-D88401CF18F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ED998A-966E-4A9F-8090-3CC1AB59F3E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ABB48E-6010-4DB7-8364-2CA000B9347E}" type="slidenum">
              <a:t>127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17CE9F-375E-4B6A-B812-0E292BC476A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FC61FFA-2740-4976-9432-35F5B44141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9F9BA74-DCDC-4CF3-BC7B-C7B7F398BF2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57E42BC-714F-4A56-8CE4-45ABCD9986A4}" type="slidenum">
              <a:t>128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5CD6BC7-432F-40A3-8615-3CC9C5125F8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2DB9EBD-6C3A-4060-8FFF-F4505D949DA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B793F5-45C7-4F03-BF4F-356E4494FE7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9C112D-3C26-4083-9000-D5D9541DE917}" type="slidenum">
              <a:t>129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E9621B-289B-4B0E-8A12-67A6B79334F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A80C99B-0D17-49D6-9805-3ECD312742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CBF2F75-EADF-47C1-8515-2D5A036EE90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ADC22-809B-48AC-993B-1113BFE54E80}" type="slidenum">
              <a:t>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BE3DF2-3DBA-419A-9551-545A2668707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ED326C8-34A3-4F06-883E-94B43F7391AD}"/>
              </a:ext>
            </a:extLst>
          </p:cNvPr>
          <p:cNvSpPr txBox="1">
            <a:spLocks noGrp="1"/>
          </p:cNvSpPr>
          <p:nvPr>
            <p:ph type="body" sz="quarter" idx="1"/>
          </p:nvPr>
        </p:nvSpPr>
        <p:spPr/>
        <p:txBody>
          <a:bodyPr/>
          <a:lstStyle/>
          <a:p>
            <a:r>
              <a:rPr lang="fr-FR" dirty="0"/>
              <a:t>Le recueil des besoins est une activité mettant en situation des acteurs qui ont des langages différents et qui n'ont pas les mêmes points de vue sur le produit à développer. </a:t>
            </a:r>
          </a:p>
          <a:p>
            <a:endParaRPr lang="fr-FR" dirty="0"/>
          </a:p>
          <a:p>
            <a:r>
              <a:rPr lang="fr-FR" b="1" dirty="0"/>
              <a:t>Votre projet débute. </a:t>
            </a:r>
          </a:p>
          <a:p>
            <a:r>
              <a:rPr lang="fr-FR" dirty="0"/>
              <a:t>Votre mission N° 1 consiste à bien cerner les besoins exprimés par le demandeur, appelé aussi client (ou utilisateur dans la plupart des cas), via le maître d'ouvrage. </a:t>
            </a:r>
          </a:p>
          <a:p>
            <a:r>
              <a:rPr lang="fr-FR" dirty="0"/>
              <a:t>C'est une phase primordiale qui permet de livrer une solution en rapport avec les attentes de ce dernier. </a:t>
            </a:r>
          </a:p>
          <a:p>
            <a:endParaRPr lang="fr-FR" dirty="0"/>
          </a:p>
          <a:p>
            <a:r>
              <a:rPr lang="fr-FR" dirty="0"/>
              <a:t>Un demandeur a un besoin réel, certes, mais il peut imaginer ce besoin et l'exprimer d'une manière complètement différente dont vous avez l'habitude (informatique). </a:t>
            </a:r>
          </a:p>
          <a:p>
            <a:r>
              <a:rPr lang="fr-FR" dirty="0"/>
              <a:t>Nous avons besoin d'une personne (maître d'ouvrage) qui va recueillir le besoin et qui va le comprendre à sa propre manière, pour finalement en faire une interprétation écrite. </a:t>
            </a:r>
          </a:p>
          <a:p>
            <a:endParaRPr lang="fr-FR" dirty="0"/>
          </a:p>
          <a:p>
            <a:r>
              <a:rPr lang="fr-FR" dirty="0"/>
              <a:t>Cependant, cette phase de recueil des besoins s'avère souvent complexe à cause de : </a:t>
            </a:r>
          </a:p>
          <a:p>
            <a:pPr marL="584101" lvl="1" indent="-342900">
              <a:buFont typeface="Arial" panose="020B0604020202020204" pitchFamily="34" charset="0"/>
              <a:buChar char="•"/>
            </a:pPr>
            <a:r>
              <a:rPr lang="fr-FR" dirty="0"/>
              <a:t>Une mauvaise communication entre client et développeur (le maître d'ouvrage est là pour faciliter la communication) </a:t>
            </a:r>
          </a:p>
          <a:p>
            <a:pPr marL="584101" lvl="1" indent="-342900">
              <a:buFont typeface="Arial" panose="020B0604020202020204" pitchFamily="34" charset="0"/>
              <a:buChar char="•"/>
            </a:pPr>
            <a:r>
              <a:rPr lang="fr-FR" dirty="0"/>
              <a:t>Une illusoire exhaustivité demandée par le développeur au client (ce qui n'est jamais possible) </a:t>
            </a:r>
          </a:p>
          <a:p>
            <a:pPr marL="584101" lvl="1" indent="-342900">
              <a:buFont typeface="Arial" panose="020B0604020202020204" pitchFamily="34" charset="0"/>
              <a:buChar char="•"/>
            </a:pPr>
            <a:r>
              <a:rPr lang="fr-FR" dirty="0"/>
              <a:t> La défaillance du client qui est remplacé par le développeur, sur le travail d'expression des besoins (le produit final ne correspondra pas au besoin réel)</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68E36C-964A-4ABF-BB39-C4DBD870B67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07EAE3-CB8B-4EEE-93E6-A634E9EA2421}" type="slidenum">
              <a:t>130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000A8A-EB95-45C5-A258-24212223FB4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AA47CA9-3D6B-4A61-9450-390457EC545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4DB617B-91C7-47D0-9040-4FF2FC82F79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4A9297-8C54-4A6D-903E-5DCE8C9806EC}" type="slidenum">
              <a:t>131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54B89F5-B5C0-4678-9CE6-38053D7D7DD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841D62-22D7-4E38-83D1-26D3EE3665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618A6E8-A279-4465-8274-B886100F1B5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DF5E59-9564-44F9-9CBF-939F8BC3A6D9}" type="slidenum">
              <a:t>132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B4B4730-F975-4F67-8F02-FB4E45B11EC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FE6E038-0DC6-4735-B5F1-E982AA82AA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66CD963-3F86-468A-A4AE-777E7293AE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F70FFF3-EBA4-4FD0-9E3F-40AF2FBC8A90}" type="slidenum">
              <a:t>133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0A9EC91-8ECE-491F-BBFB-1D0686A7FC6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26225CF-EC11-45D4-AEF7-D3721E1341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8C498CF-0F3B-400A-9B59-BC2F79F8CB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3109CB-6A96-48A9-8211-02467B48F635}" type="slidenum">
              <a:t>134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E74D6A8-48D3-4B04-A105-F437A3D0D24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E4DC520-F2B4-492E-919E-7927446104D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80829A-90CD-470D-A948-172144353D3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6CC28C-E733-4ED7-9F5E-3CC01CD422F4}" type="slidenum">
              <a:t>135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6E6F43-B837-4071-95CE-0B0585EBF1E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9DE4271-3C67-4FF0-9705-2DBBDB35EF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5EF47D-7DE0-426C-86DE-8692D6A494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40D084-29CE-4F78-BA33-E100BD7D9672}" type="slidenum">
              <a:t>136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256033-9935-424F-9523-DC9857B359D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C5C197-52DB-4A15-959A-2221D5F70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E0AA24C-5F2D-4229-8AFC-153603E9BA0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CD2898-D67B-4959-BAD8-AB6820BBC1B0}" type="slidenum">
              <a:t>137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42C01AF-9E97-4097-B906-0E24C24370F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8BFCE87-A855-447C-BDF8-F105AA164A0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E533E96-C28E-481D-BE2A-A44DCBB2C86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F8731A-4073-46EE-8CE2-651ABEFA9E11}" type="slidenum">
              <a:t>138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4848E1D-1BA2-4E53-BFE7-93F14964729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35E1039-671C-4351-B1C3-5A4F88B18AD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9EE0F81-E12C-4405-99C3-27AA26E86D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BA7058-5CEF-44BA-A465-A4CF50F88EB1}" type="slidenum">
              <a:t>139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220D4C-E244-4050-ADEF-715DC50264C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B11356-7299-4DD7-B486-5BF2709ECB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6F7569-1816-43ED-B464-2026B283911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A8CA893-9609-48B5-95C2-D9B01A652031}" type="slidenum">
              <a:t>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FB96B6-35E2-469A-8ACF-65C74A02D62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813BE-500E-4E9F-BC21-8B35FF1D71B3}"/>
              </a:ext>
            </a:extLst>
          </p:cNvPr>
          <p:cNvSpPr txBox="1">
            <a:spLocks noGrp="1"/>
          </p:cNvSpPr>
          <p:nvPr>
            <p:ph type="body" sz="quarter" idx="1"/>
          </p:nvPr>
        </p:nvSpPr>
        <p:spPr/>
        <p:txBody>
          <a:bodyPr/>
          <a:lstStyle/>
          <a:p>
            <a:r>
              <a:rPr lang="fr-FR" dirty="0"/>
              <a:t>Pour garantir l'efficacité du recueil des besoins, vous devez traiter plusieurs sous-problèmes : </a:t>
            </a:r>
          </a:p>
          <a:p>
            <a:pPr marL="584101" lvl="1" indent="-342900">
              <a:buFont typeface="Arial" panose="020B0604020202020204" pitchFamily="34" charset="0"/>
              <a:buChar char="•"/>
            </a:pPr>
            <a:r>
              <a:rPr lang="fr-FR" dirty="0"/>
              <a:t>Comment organiser une réunion de façon efficace avec le client, en faisant émerger ses besoins ? </a:t>
            </a:r>
          </a:p>
          <a:p>
            <a:pPr marL="584101" lvl="1" indent="-342900">
              <a:buFont typeface="Arial" panose="020B0604020202020204" pitchFamily="34" charset="0"/>
              <a:buChar char="•"/>
            </a:pPr>
            <a:r>
              <a:rPr lang="fr-FR" dirty="0"/>
              <a:t>Les feedbacks du client pendant le projet sont certainement importants, mais comment vous assurer que cela sera pris en compte sans empêcher le bon déroulement du développement </a:t>
            </a:r>
          </a:p>
          <a:p>
            <a:pPr marL="241201" lvl="1" indent="0" algn="just">
              <a:buFont typeface="Arial" panose="020B0604020202020204" pitchFamily="34" charset="0"/>
              <a:buNone/>
            </a:pPr>
            <a:endParaRPr lang="fr-FR" dirty="0"/>
          </a:p>
          <a:p>
            <a:pPr marL="241201" lvl="1" indent="0" algn="just">
              <a:buFont typeface="Arial" panose="020B0604020202020204" pitchFamily="34" charset="0"/>
              <a:buNone/>
            </a:pPr>
            <a:endParaRPr lang="fr-FR" dirty="0"/>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Vous devez enfin produire un dossier d'expression des besoins couvrant plusieurs sujets :</a:t>
            </a:r>
          </a:p>
          <a:p>
            <a:pPr marL="412651" lvl="1" indent="-171450" algn="just">
              <a:buFont typeface="Arial" panose="020B0604020202020204" pitchFamily="34" charset="0"/>
              <a:buChar char="•"/>
            </a:pPr>
            <a:r>
              <a:rPr lang="fr-FR" dirty="0"/>
              <a:t>Objet et domaine d'application du projet</a:t>
            </a:r>
          </a:p>
          <a:p>
            <a:pPr marL="412651" lvl="1" indent="-171450" algn="just">
              <a:buFont typeface="Arial" panose="020B0604020202020204" pitchFamily="34" charset="0"/>
              <a:buChar char="•"/>
            </a:pPr>
            <a:r>
              <a:rPr lang="fr-FR" dirty="0"/>
              <a:t>Abréviations et terminologies utilisées dans le document</a:t>
            </a:r>
          </a:p>
          <a:p>
            <a:pPr marL="412651" lvl="1" indent="-171450" algn="just">
              <a:buFont typeface="Arial" panose="020B0604020202020204" pitchFamily="34" charset="0"/>
              <a:buChar char="•"/>
            </a:pPr>
            <a:r>
              <a:rPr lang="fr-FR" dirty="0"/>
              <a:t>Description des besoins par une liste de fonctionnalités</a:t>
            </a:r>
          </a:p>
          <a:p>
            <a:pPr marL="412651" lvl="1" indent="-171450" algn="just">
              <a:buFont typeface="Arial" panose="020B0604020202020204" pitchFamily="34" charset="0"/>
              <a:buChar char="•"/>
            </a:pPr>
            <a:r>
              <a:rPr lang="fr-FR" dirty="0"/>
              <a:t>Points restant ouverts</a:t>
            </a:r>
          </a:p>
          <a:p>
            <a:pPr marL="412651" lvl="1" indent="-171450" algn="just">
              <a:buFont typeface="Arial" panose="020B0604020202020204" pitchFamily="34" charset="0"/>
              <a:buChar char="•"/>
            </a:pPr>
            <a:endParaRPr lang="fr-FR" dirty="0"/>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Ce </a:t>
            </a:r>
            <a:r>
              <a:rPr lang="fr-FR" b="1" dirty="0"/>
              <a:t>dossier d’expression de besoin sera </a:t>
            </a:r>
            <a:r>
              <a:rPr lang="fr-FR" dirty="0"/>
              <a:t>ensuite transformé en un </a:t>
            </a:r>
            <a:r>
              <a:rPr lang="fr-FR" b="1" dirty="0"/>
              <a:t>cahier des charges </a:t>
            </a:r>
            <a:r>
              <a:rPr lang="fr-FR" dirty="0"/>
              <a:t>qui inclura plus de détails techniques sur les besoins (formalisés par les diagrammes de cas d’utilisation), </a:t>
            </a:r>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et les mesures qui seront assurées pour garantir le recueil continu des besoins du client pendant la réalisation du projet. </a:t>
            </a:r>
          </a:p>
          <a:p>
            <a:pPr marL="241201" lvl="1" indent="0" algn="just">
              <a:buFont typeface="Arial" panose="020B0604020202020204" pitchFamily="34" charset="0"/>
              <a:buNone/>
            </a:pPr>
            <a:endParaRPr lang="fr-FR" dirty="0"/>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Il est très important que le client s'implique activement dans le recueil des besoins tout au long du projet. </a:t>
            </a:r>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En effet, dans un </a:t>
            </a:r>
            <a:r>
              <a:rPr lang="fr-FR" b="1" dirty="0"/>
              <a:t>cycle de vie agile, </a:t>
            </a:r>
            <a:r>
              <a:rPr lang="fr-FR" dirty="0"/>
              <a:t>le recueil des besoins n'est pas qu'une phase en amont du projet à l'issue de laquelle tous les besoins seraient recensés. </a:t>
            </a:r>
          </a:p>
          <a:p>
            <a:pPr marL="215999" marR="0" lvl="0" indent="-215999" algn="just" defTabSz="914400" rtl="0" eaLnBrk="1" fontAlgn="auto" latinLnBrk="0" hangingPunct="0">
              <a:lnSpc>
                <a:spcPct val="100000"/>
              </a:lnSpc>
              <a:spcBef>
                <a:spcPts val="0"/>
              </a:spcBef>
              <a:spcAft>
                <a:spcPts val="0"/>
              </a:spcAft>
              <a:buClrTx/>
              <a:buSzTx/>
              <a:buFontTx/>
              <a:buNone/>
              <a:tabLst/>
              <a:defRPr/>
            </a:pPr>
            <a:r>
              <a:rPr lang="fr-FR" dirty="0"/>
              <a:t>C'est une activité itérative qui fait émerger les besoins de plus en plus précis au fur et à mesure que le client visualise les fonctionnalités implémentées. </a:t>
            </a:r>
          </a:p>
          <a:p>
            <a:pPr marL="215999" marR="0" lvl="0" indent="-215999" algn="just" defTabSz="914400" rtl="0" eaLnBrk="1" fontAlgn="auto" latinLnBrk="0" hangingPunct="0">
              <a:lnSpc>
                <a:spcPct val="100000"/>
              </a:lnSpc>
              <a:spcBef>
                <a:spcPts val="0"/>
              </a:spcBef>
              <a:spcAft>
                <a:spcPts val="0"/>
              </a:spcAft>
              <a:buClrTx/>
              <a:buSzTx/>
              <a:buFontTx/>
              <a:buNone/>
              <a:tabLst/>
              <a:defRPr/>
            </a:pPr>
            <a:endParaRPr lang="fr-FR" dirty="0"/>
          </a:p>
          <a:p>
            <a:pPr marL="215999" marR="0" lvl="0" indent="-215999" algn="just" defTabSz="914400" rtl="0" eaLnBrk="1" fontAlgn="auto" latinLnBrk="0" hangingPunct="0">
              <a:lnSpc>
                <a:spcPct val="100000"/>
              </a:lnSpc>
              <a:spcBef>
                <a:spcPts val="0"/>
              </a:spcBef>
              <a:spcAft>
                <a:spcPts val="0"/>
              </a:spcAft>
              <a:buClrTx/>
              <a:buSzTx/>
              <a:buFontTx/>
              <a:buNone/>
              <a:tabLst/>
              <a:defRPr/>
            </a:pPr>
            <a:endParaRPr lang="fr-FR" dirty="0"/>
          </a:p>
          <a:p>
            <a:pPr marL="241201" lvl="1" indent="0" algn="just">
              <a:buFont typeface="Arial" panose="020B0604020202020204" pitchFamily="34" charset="0"/>
              <a:buNone/>
            </a:pPr>
            <a:endParaRPr lang="fr-FR" dirty="0"/>
          </a:p>
          <a:p>
            <a:pPr marL="241201" lvl="1" indent="0" algn="just">
              <a:buFont typeface="Arial" panose="020B0604020202020204" pitchFamily="34" charset="0"/>
              <a:buNone/>
            </a:pPr>
            <a:endParaRPr lang="fr-F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855346-6405-4985-AD06-0F740E5B9A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122F9B-09DD-414B-B4D2-C6E8E4BE6903}" type="slidenum">
              <a:t>140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0F6613-4660-4080-B62F-BB6AC9B7C44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D9DC9B4-EE69-42FB-97E3-92CBE66D3A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125FAF-3DC1-45F3-9152-246670819D1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34B6CF-E826-4B55-9C1E-B150DD0BD648}" type="slidenum">
              <a:t>141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AFF783-6AB3-4C71-8BDE-B8365FF6589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1B3C076-402E-49E4-9038-CEBA8E49C6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563185-2A06-4723-864C-42986772F9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4C6A59-F09F-465B-BB38-CE37AE5B711F}" type="slidenum">
              <a:t>142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29339E-2C8F-4B86-BF5D-BBD5C0FFCE5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B1B94B4-83C7-4940-BE56-A7169DDA8EC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1515EB5-6CAB-4208-910E-A19A57D27C8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0DF2870-4C15-4B46-B7DC-8B21DBF1C304}" type="slidenum">
              <a:t>143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9FEA97B-6C82-4397-8BA5-2C94BEAE819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0205D8-9578-4E5C-B9C6-F3FFEBBE1B4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007786B-1354-47E0-93D2-74FA4EF93D9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C3276A-FD0D-424F-AF4B-C8011215778D}" type="slidenum">
              <a:t>144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AA7112-60DF-4BC7-9AD4-C59BC4E1E3E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7AD0AB0-F421-40EB-901B-50D82B6D95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5033EB-F233-4998-A763-A1E337AE2AE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157B56-4553-4B44-B24D-77F448EBE4B4}" type="slidenum">
              <a:t>145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FD020AB-8D31-460C-A8FE-ED07D85E2C6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B396936-91EA-4D56-98C2-617ED9D1D8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25A10A-6037-4D9C-A664-FACD52D6E3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9DF92F-616A-46FE-994F-E9ED137BF8F7}" type="slidenum">
              <a:t>146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BA04BB-5547-4BE5-BD55-A2459F48124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12140B7-B5A1-4C66-B538-F9BE51E59A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7099190-1985-49DA-ADF0-72AAE0CB5F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ED5F32-A398-4683-8E26-497EA50CA0FF}" type="slidenum">
              <a:t>147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2A55DF-5B64-4920-ACC3-656A28C0332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EF721F7-410D-46C3-A2E4-F45511FCD63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E4BA10-09FF-4AA1-8F5E-A487FB7307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610D39-6F91-4DFD-8560-1819DE2C0A5D}" type="slidenum">
              <a:t>148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0D411BA-9A2C-4AE5-A3F7-CF2F0D2C15E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C32EB82-9EA9-4F92-AACD-27DD6BF330A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A3132AB-A130-48FF-AE6E-8476911088C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B7FDEB-23AF-496E-976B-790D9AC7A2C5}" type="slidenum">
              <a:t>149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C08861-EFE0-4711-A3CE-C037895BDCA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6D40A31-BB9C-4275-B9F3-99CEA45820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8D8324-7691-46B9-8E85-BA800662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E70C208-C922-4CC0-B27E-01335F260E29}" type="slidenum">
              <a:t>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09AC4C5-1636-449D-8BAF-658780F9130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F60543D-2CB0-433E-B4B2-25A0E5ED4ACD}"/>
              </a:ext>
            </a:extLst>
          </p:cNvPr>
          <p:cNvSpPr txBox="1">
            <a:spLocks noGrp="1"/>
          </p:cNvSpPr>
          <p:nvPr>
            <p:ph type="body" sz="quarter" idx="1"/>
          </p:nvPr>
        </p:nvSpPr>
        <p:spPr/>
        <p:txBody>
          <a:bodyPr/>
          <a:lstStyle/>
          <a:p>
            <a:r>
              <a:rPr lang="fr-FR" dirty="0"/>
              <a:t>La vision d'un produit ou d'un projet est l'orientation générale donnée à l'équipe, l'objectif global à atteindre, le « cap » à prendre. </a:t>
            </a:r>
          </a:p>
          <a:p>
            <a:r>
              <a:rPr lang="fr-FR" dirty="0"/>
              <a:t>Sans objectif, sans vision partagée, l’équipe va errer sans savoir précisément où aller, dans quel but, ni comment y aller. </a:t>
            </a:r>
          </a:p>
          <a:p>
            <a:r>
              <a:rPr lang="fr-FR" dirty="0"/>
              <a:t>Les retards sont pris en tout début de projet, parce que l’équipe n’a pas connaissance de cette vision ; elle est alors hésitante, refusant de prendre le risque de se fourvoyer dans une mauvaise direction…</a:t>
            </a:r>
          </a:p>
          <a:p>
            <a:endParaRPr lang="fr-FR" dirty="0"/>
          </a:p>
          <a:p>
            <a:endParaRPr lang="fr-FR" dirty="0"/>
          </a:p>
          <a:p>
            <a:pPr algn="l"/>
            <a:r>
              <a:rPr lang="fr-FR" sz="2000" b="0" i="0" u="none" strike="noStrike" baseline="0" dirty="0">
                <a:latin typeface="Times New Roman" panose="02020603050405020304" pitchFamily="18" charset="0"/>
              </a:rPr>
              <a:t>Cette vision repose sur une </a:t>
            </a:r>
            <a:r>
              <a:rPr lang="fr-FR" sz="2000" b="1" i="0" u="none" strike="noStrike" baseline="0" dirty="0">
                <a:latin typeface="Times New Roman" panose="02020603050405020304" pitchFamily="18" charset="0"/>
              </a:rPr>
              <a:t>étude d’opportunité et/ou une analyse de l’existant </a:t>
            </a:r>
            <a:r>
              <a:rPr lang="fr-FR" sz="2000" b="0" i="0" u="none" strike="noStrike" baseline="0" dirty="0">
                <a:latin typeface="Times New Roman" panose="02020603050405020304" pitchFamily="18" charset="0"/>
              </a:rPr>
              <a:t>qui font émerger un besoin : </a:t>
            </a: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nouvelle opportunité commerciale</a:t>
            </a: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 lancement d’un nouveau produit,</a:t>
            </a: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limites du produit existant, </a:t>
            </a: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alignement du système d’information sur la stratégie de l’organisation.</a:t>
            </a:r>
          </a:p>
          <a:p>
            <a:pPr marL="342900" indent="-342900" algn="l">
              <a:buFont typeface="Arial" panose="020B0604020202020204" pitchFamily="34" charset="0"/>
              <a:buChar char="•"/>
            </a:pPr>
            <a:endParaRPr lang="fr-FR" sz="2000" b="0" i="0" u="none" strike="noStrike" baseline="0" dirty="0">
              <a:latin typeface="Times New Roman" panose="02020603050405020304" pitchFamily="18" charset="0"/>
            </a:endParaRPr>
          </a:p>
          <a:p>
            <a:pPr marL="0" indent="0" algn="l">
              <a:buFont typeface="Arial" panose="020B0604020202020204" pitchFamily="34" charset="0"/>
              <a:buNone/>
            </a:pPr>
            <a:r>
              <a:rPr lang="fr-FR" sz="2000" b="0" i="0" u="none" strike="noStrike" baseline="0" dirty="0">
                <a:latin typeface="Times New Roman" panose="02020603050405020304" pitchFamily="18" charset="0"/>
              </a:rPr>
              <a:t>Puis une étude de faisabilité analyse techniquement et économiquement si le projet peut être démarré. Ces études préalables peuvent également donner lieu à une analyse comparative des produits ou des solutions concurrents, afin d’en mesurer les avantages et les inconvénients et de mieux positionner le produit à développer.</a:t>
            </a:r>
            <a:endParaRPr lang="fr-F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C5F0BAC-F6C2-4481-A4BC-9E62C49AB8A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8A8B61-1711-4D02-9387-0DCBAEA433DC}" type="slidenum">
              <a:t>150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0BE86-C92B-49FF-9F45-31D28184A64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B43D93-E33E-4349-836E-B635C21855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13A27E8-BAFA-423C-B2A1-8CF852D7A7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AB853D-A322-4625-B9F9-6636AAEF8E90}" type="slidenum">
              <a:t>151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C936CD-A1B5-45D4-9330-A59A720E3CC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9A7D8F3-1235-465D-B5D9-E229F35D21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D7B19E-43C3-4F4C-B292-3256AB0FC4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C9E7BE2-59DC-4A3F-B404-2846B9493066}" type="slidenum">
              <a:t>152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B91A14-EC4D-497C-BF79-BE1CC4924A0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BEC2C8E-7E03-4760-9F08-9AD8A37776B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4D8C5B-3CC2-4548-ADAA-4679E579B5F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22E7C5-CDBB-4A95-BACB-9E4E7B32B1CD}" type="slidenum">
              <a:t>153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863458-373C-4EBF-B26F-90011A3A810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A5D20D-EB1C-41E2-9254-D47E741EB6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DA731D4-E37B-4ED5-A956-C513CAFF16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C96B2D-698E-4372-9999-A8F8CDFADA96}" type="slidenum">
              <a:t>154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AEB222-CF57-4418-9F09-DB65A22F813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4091ECE-3EE2-48C5-9CA9-E464DA9F70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54871-CD84-4AD6-BBAC-941A4489312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F4B6D3-38D2-4B57-B1EB-F1716A4A7E8F}" type="slidenum">
              <a:t>155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F00B74A-6AB2-4103-BBF9-6E5EA75D26E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689C9D-3112-4588-AE0A-C661EA289ED5}"/>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E453B3-2A4E-436E-B7E9-014EFF7729B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B4C917E-3850-45FA-AC3D-3D9509180E54}" type="slidenum">
              <a:t>156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4057BE-EA1B-4063-AA74-6DCDEEBF4D1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405243-2E99-438C-9026-3CA54DAF0EE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62019F-0C6D-4B95-B149-933550E925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905CDA-F019-411B-A122-90D6C10D2CC7}" type="slidenum">
              <a:t>157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97CB1D0-5B13-487C-ACE5-293DD0A6F8C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2999945-5950-4718-AB54-8120F4CF323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4C34DD0-313D-4E79-ACD5-821E472526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D0063A-6AC0-4384-8166-3877CDA6D7B6}" type="slidenum">
              <a:t>158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F57AA4-272F-4458-A8E3-222019AE86A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FA5D29-B950-4808-9FEB-145C442DAEA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A69F50-EB0F-4C68-9F9A-9A53AF95BB5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3660EF-6C65-49F4-9532-1DECC95B4A53}" type="slidenum">
              <a:t>159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B6BFDC8-5302-4198-BA1B-C303500412E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72587F5-0F7A-4605-B922-EA9690CBC9B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503B10-9B28-4793-A28E-C293A24ABB1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571F95-0FAE-45B3-933C-99A9BB56A0C5}" type="slidenum">
              <a:t>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1D256FB-4D6A-43AD-AA43-9CAAB1B74DD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7F4013-5E65-4F1A-91E8-9931060E3D98}"/>
              </a:ext>
            </a:extLst>
          </p:cNvPr>
          <p:cNvSpPr txBox="1">
            <a:spLocks noGrp="1"/>
          </p:cNvSpPr>
          <p:nvPr>
            <p:ph type="body" sz="quarter" idx="1"/>
          </p:nvPr>
        </p:nvSpPr>
        <p:spPr/>
        <p:txBody>
          <a:bodyPr/>
          <a:lstStyle/>
          <a:p>
            <a:r>
              <a:rPr lang="fr-FR" sz="2000" b="0" i="0" u="none" strike="noStrike" kern="1200" cap="none" spc="0" baseline="0" dirty="0">
                <a:solidFill>
                  <a:srgbClr val="000000"/>
                </a:solidFill>
                <a:uFillTx/>
                <a:latin typeface="Arial" pitchFamily="18"/>
                <a:ea typeface="MS Gothic" pitchFamily="2"/>
                <a:cs typeface="Tahoma" pitchFamily="2"/>
              </a:rPr>
              <a:t>Ainsi, à l’issue de ces étapes préliminaires, la vision du projet peut répondre aux quatre questions suivantes :</a:t>
            </a:r>
          </a:p>
          <a:p>
            <a:r>
              <a:rPr lang="fr-FR" dirty="0"/>
              <a:t>	1. Pour quoi ? Quel est l’objectif stratégique du client ? </a:t>
            </a:r>
          </a:p>
          <a:p>
            <a:r>
              <a:rPr lang="fr-FR" dirty="0"/>
              <a:t>	2. Quoi ? Quels sont le périmètre et les contraintes, actuels et futurs, du projet ? </a:t>
            </a:r>
          </a:p>
          <a:p>
            <a:r>
              <a:rPr lang="fr-FR" dirty="0"/>
              <a:t>	3. Qui ou pour qui ? Qui sont les parties prenantes du projet ? Qui va utiliser le produit ? A qui va bénéficier le produit ? A toute personne impactée ou qui peut impacter le déploiement d’un produit, y compris l’équipe de réalisation. </a:t>
            </a:r>
          </a:p>
          <a:p>
            <a:r>
              <a:rPr lang="fr-FR" dirty="0"/>
              <a:t>	4. Comment ? Comment l’équipe va-t-elle réaliser le produit ? On pourrait proposer une brève ébauche de solution technique</a:t>
            </a:r>
          </a:p>
          <a:p>
            <a:endParaRPr lang="fr-FR" dirty="0"/>
          </a:p>
          <a:p>
            <a:pPr algn="l"/>
            <a:r>
              <a:rPr lang="fr-FR" sz="2000" b="0" i="0" u="none" strike="noStrike" baseline="0" dirty="0">
                <a:latin typeface="Times New Roman" panose="02020603050405020304" pitchFamily="18" charset="0"/>
              </a:rPr>
              <a:t>Une fois la vision communiquée par le client et partagée par tous, l’équipe de réalisation prend son cap ; et l’on sait, compte tenu de l’incertitude des projets, qu’il faudra démarrer</a:t>
            </a:r>
          </a:p>
          <a:p>
            <a:pPr algn="l"/>
            <a:r>
              <a:rPr lang="fr-FR" sz="2000" b="0" i="0" u="none" strike="noStrike" baseline="0" dirty="0">
                <a:latin typeface="Times New Roman" panose="02020603050405020304" pitchFamily="18" charset="0"/>
              </a:rPr>
              <a:t>en « spéculant », c’est-à-dire en faisant des hypothèses, et assurer, petit à petit, sa progression et son rythme d’avancement.</a:t>
            </a:r>
          </a:p>
          <a:p>
            <a:pPr algn="l"/>
            <a:endParaRPr lang="fr-FR" sz="2000" b="0" i="0" u="none" strike="noStrike" baseline="0" dirty="0">
              <a:latin typeface="Times New Roman" panose="02020603050405020304" pitchFamily="18" charset="0"/>
            </a:endParaRPr>
          </a:p>
          <a:p>
            <a:pPr algn="l"/>
            <a:r>
              <a:rPr lang="fr-FR" b="1" dirty="0"/>
              <a:t>L’absence de vision peut être une cause d’échec d’un projet !</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01C9054-DF2D-4C0C-BE90-C756BC4466E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1CC6F3-6B2B-4E05-8441-AC0D3823626D}" type="slidenum">
              <a:t>160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CFC7328-8B32-4CA9-8108-30FBB6C2464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FA9F4D-88FB-4241-8FCC-AB592433E769}"/>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5E4F45F-808D-43B4-AB56-98EA9D77305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7FF575-ECFE-4DDB-AC69-7D39F8680FB7}" type="slidenum">
              <a:t>161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9FB0D47-0EA9-4FC0-96A1-56C6A4F9EA3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F4301DC-9B03-4AD0-943C-C778206686A6}"/>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C720106-9074-49B3-B3B6-FB3446C5D2F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75A0D3-28C1-4CD7-BCE7-229DC03A8F7F}" type="slidenum">
              <a:t>162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D1E14B-AEEC-4DA5-B855-DB99B8296B8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F822909-C806-4283-8944-259C26303604}"/>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1847C-006E-4461-AA56-B939EB04E5B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B400EE-9E83-4355-8E86-79C3F008FE33}" type="slidenum">
              <a:t>163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BD8204-238E-40A1-970A-3E41068ED64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F62E69D-FCB2-4916-B860-75D339189A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0D26ED9-C047-48C7-B26E-9783D06D756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7BBC92-EBD9-41B6-9624-838A25F9B27B}" type="slidenum">
              <a:t>164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B5028A-EBB4-4226-86A8-5B389F7951E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A34C116-374E-495A-9024-576FFCA76DFB}"/>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ECFD85-2DC7-4485-B4D2-43E7C50A22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9B9655E-EEB7-49A8-BC19-502EDF0BABCE}" type="slidenum">
              <a:t>165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02A1F9-1ADB-437E-9809-00D04B62972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B33495-6F22-4480-AE81-7A3DA17BE71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5EA92B9-49BA-4421-B62A-2A418A97A1B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42A1F0-2E70-40AD-B02E-1E23D349E512}" type="slidenum">
              <a:t>166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6BF586-A9AF-4E20-B081-B8C769D2879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46E2E5C-43A4-4005-8F34-08BD6BCCE72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1E8EDD0-8BDE-470F-BC80-C0AEE29439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BAAC56-B8A1-4810-BADA-C9E48E450B90}" type="slidenum">
              <a:t>167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D554F3B-72D1-4268-8147-79759183FCB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2832F6-BCEE-4142-BB3A-E7695AFD239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C016A-450A-492F-B39C-EF394223426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7AAA2F-63AD-4597-B7E8-4C8DD9190DF0}" type="slidenum">
              <a:t>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7D2975-6A90-4A39-95C4-C800DCD280F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62B5013-DC7F-4AFE-A270-F2ED3AA1679A}"/>
              </a:ext>
            </a:extLst>
          </p:cNvPr>
          <p:cNvSpPr txBox="1">
            <a:spLocks noGrp="1"/>
          </p:cNvSpPr>
          <p:nvPr>
            <p:ph type="body" sz="quarter" idx="1"/>
          </p:nvPr>
        </p:nvSpPr>
        <p:spPr/>
        <p:txBody>
          <a:bodyPr/>
          <a:lstStyle/>
          <a:p>
            <a:pPr algn="l"/>
            <a:r>
              <a:rPr lang="fr-FR" sz="2000" b="0" i="0" u="none" strike="noStrike" baseline="0" dirty="0">
                <a:latin typeface="Times New Roman" panose="02020603050405020304" pitchFamily="18" charset="0"/>
              </a:rPr>
              <a:t>La meilleure démonstration du fait que l’équipe s’est bien approprié la vision, c’est</a:t>
            </a:r>
          </a:p>
          <a:p>
            <a:pPr algn="l"/>
            <a:r>
              <a:rPr lang="fr-FR" sz="2000" b="0" i="0" u="none" strike="noStrike" baseline="0" dirty="0">
                <a:latin typeface="Times New Roman" panose="02020603050405020304" pitchFamily="18" charset="0"/>
              </a:rPr>
              <a:t>l’exercice de l’</a:t>
            </a:r>
            <a:r>
              <a:rPr lang="fr-FR" sz="2000" b="0" i="1" u="none" strike="noStrike" baseline="0" dirty="0" err="1">
                <a:latin typeface="Times New Roman" panose="02020603050405020304" pitchFamily="18" charset="0"/>
              </a:rPr>
              <a:t>elevator</a:t>
            </a:r>
            <a:r>
              <a:rPr lang="fr-FR" sz="2000" b="0" i="1" u="none" strike="noStrike" baseline="0" dirty="0">
                <a:latin typeface="Times New Roman" panose="02020603050405020304" pitchFamily="18" charset="0"/>
              </a:rPr>
              <a:t> </a:t>
            </a:r>
            <a:r>
              <a:rPr lang="fr-FR" sz="2000" b="0" i="1" u="none" strike="noStrike" baseline="0" dirty="0" err="1">
                <a:latin typeface="Times New Roman" panose="02020603050405020304" pitchFamily="18" charset="0"/>
              </a:rPr>
              <a:t>statement</a:t>
            </a:r>
            <a:endParaRPr lang="fr-FR" sz="2000" b="0" i="0" u="none" strike="noStrike" baseline="0" dirty="0">
              <a:solidFill>
                <a:srgbClr val="000000"/>
              </a:solidFill>
              <a:latin typeface="Lora"/>
            </a:endParaRPr>
          </a:p>
          <a:p>
            <a:endParaRPr lang="fr-FR" sz="2000" b="0" i="0" u="none" strike="noStrike" baseline="0" dirty="0">
              <a:solidFill>
                <a:srgbClr val="000000"/>
              </a:solidFill>
              <a:latin typeface="Lora"/>
            </a:endParaRPr>
          </a:p>
          <a:p>
            <a:pPr algn="l"/>
            <a:r>
              <a:rPr lang="fr-FR" sz="2000" b="0" i="0" u="none" strike="noStrike" baseline="0" dirty="0">
                <a:latin typeface="Arial" panose="020B0604020202020204" pitchFamily="34" charset="0"/>
              </a:rPr>
              <a:t>vous rencontrez votre patron dans un ascenseur, il dispose de peu de temps et vous demande sur quel projet vous travaillez en ce</a:t>
            </a:r>
          </a:p>
          <a:p>
            <a:pPr algn="l"/>
            <a:r>
              <a:rPr lang="fr-FR" sz="2000" b="0" i="0" u="none" strike="noStrike" baseline="0" dirty="0">
                <a:latin typeface="Arial" panose="020B0604020202020204" pitchFamily="34" charset="0"/>
              </a:rPr>
              <a:t>moment ; vous avez deux minutes pour lui donner une « vision » complète du projet.</a:t>
            </a:r>
            <a:endParaRPr lang="fr-FR" sz="2000" b="0" i="0" u="none" strike="noStrike" baseline="0" dirty="0">
              <a:solidFill>
                <a:srgbClr val="000000"/>
              </a:solidFill>
              <a:latin typeface="Lora"/>
            </a:endParaRPr>
          </a:p>
          <a:p>
            <a:r>
              <a:rPr lang="fr-FR" sz="2000" b="0" i="0" u="none" strike="noStrike" baseline="0" dirty="0">
                <a:solidFill>
                  <a:srgbClr val="000000"/>
                </a:solidFill>
                <a:latin typeface="Lora"/>
              </a:rPr>
              <a:t>Vous pourrez employer un style d’expression comme suit : </a:t>
            </a:r>
          </a:p>
          <a:p>
            <a:pPr marL="342900" indent="-342900">
              <a:buFont typeface="Arial" panose="020B0604020202020204" pitchFamily="34" charset="0"/>
              <a:buChar char="•"/>
            </a:pPr>
            <a:r>
              <a:rPr lang="fr-FR" sz="2000" b="0" i="0" u="none" strike="noStrike" baseline="0" dirty="0">
                <a:solidFill>
                  <a:srgbClr val="000000"/>
                </a:solidFill>
                <a:latin typeface="Lora"/>
              </a:rPr>
              <a:t> L’utilisateur … </a:t>
            </a:r>
          </a:p>
          <a:p>
            <a:pPr marL="342900" indent="-342900">
              <a:buFont typeface="Arial" panose="020B0604020202020204" pitchFamily="34" charset="0"/>
              <a:buChar char="•"/>
            </a:pPr>
            <a:r>
              <a:rPr lang="fr-FR" sz="2000" b="0" i="0" u="none" strike="noStrike" baseline="0" dirty="0">
                <a:solidFill>
                  <a:srgbClr val="000000"/>
                </a:solidFill>
                <a:latin typeface="Lora"/>
              </a:rPr>
              <a:t> … a un besoin … </a:t>
            </a:r>
          </a:p>
          <a:p>
            <a:pPr marL="342900" indent="-342900">
              <a:buFont typeface="Arial" panose="020B0604020202020204" pitchFamily="34" charset="0"/>
              <a:buChar char="•"/>
            </a:pPr>
            <a:r>
              <a:rPr lang="fr-FR" sz="2000" b="0" i="0" u="none" strike="noStrike" baseline="0" dirty="0">
                <a:solidFill>
                  <a:srgbClr val="000000"/>
                </a:solidFill>
                <a:latin typeface="Lora"/>
              </a:rPr>
              <a:t>… que le produit que nous développons, qui est un produit de type … </a:t>
            </a:r>
          </a:p>
          <a:p>
            <a:pPr marL="342900" indent="-342900">
              <a:buFont typeface="Arial" panose="020B0604020202020204" pitchFamily="34" charset="0"/>
              <a:buChar char="•"/>
            </a:pPr>
            <a:r>
              <a:rPr lang="fr-FR" sz="2000" b="0" i="0" u="none" strike="noStrike" baseline="0" dirty="0">
                <a:solidFill>
                  <a:srgbClr val="000000"/>
                </a:solidFill>
                <a:latin typeface="Lora"/>
              </a:rPr>
              <a:t> … va satisfaire ainsi … </a:t>
            </a:r>
          </a:p>
          <a:p>
            <a:pPr marL="342900" indent="-342900">
              <a:buFont typeface="Arial" panose="020B0604020202020204" pitchFamily="34" charset="0"/>
              <a:buChar char="•"/>
            </a:pPr>
            <a:r>
              <a:rPr lang="fr-FR" sz="2000" b="0" i="0" u="none" strike="noStrike" baseline="0" dirty="0">
                <a:solidFill>
                  <a:srgbClr val="000000"/>
                </a:solidFill>
                <a:latin typeface="Lora"/>
              </a:rPr>
              <a:t>… contrairement à d’autres, ou par rapport à la solution existante… </a:t>
            </a:r>
          </a:p>
          <a:p>
            <a:pPr marL="342900" indent="-342900">
              <a:buFont typeface="Arial" panose="020B0604020202020204" pitchFamily="34" charset="0"/>
              <a:buChar char="•"/>
            </a:pPr>
            <a:r>
              <a:rPr lang="fr-FR" sz="2000" b="0" i="0" u="none" strike="noStrike" baseline="0" dirty="0">
                <a:solidFill>
                  <a:srgbClr val="000000"/>
                </a:solidFill>
                <a:latin typeface="Lora"/>
              </a:rPr>
              <a:t>… donc se positionne de cette façon. </a:t>
            </a:r>
          </a:p>
          <a:p>
            <a:endParaRPr lang="fr-FR" dirty="0"/>
          </a:p>
          <a:p>
            <a:endParaRPr lang="fr-FR" dirty="0"/>
          </a:p>
          <a:p>
            <a:r>
              <a:rPr lang="fr-FR" sz="2000" b="0" i="0" u="none" strike="noStrike" baseline="0" dirty="0">
                <a:solidFill>
                  <a:srgbClr val="000000"/>
                </a:solidFill>
                <a:latin typeface="Lora"/>
              </a:rPr>
              <a:t>Un exemple concrète pour appliquer le style : </a:t>
            </a:r>
          </a:p>
          <a:p>
            <a:pPr marL="342900" indent="-342900">
              <a:buFont typeface="Arial" panose="020B0604020202020204" pitchFamily="34" charset="0"/>
              <a:buChar char="•"/>
            </a:pPr>
            <a:r>
              <a:rPr lang="fr-FR" sz="2000" b="0" i="0" u="none" strike="noStrike" baseline="0" dirty="0">
                <a:solidFill>
                  <a:srgbClr val="000000"/>
                </a:solidFill>
                <a:latin typeface="Lora"/>
              </a:rPr>
              <a:t>Les jeunes diplômés niveau bac + 5… </a:t>
            </a:r>
          </a:p>
          <a:p>
            <a:pPr marL="342900" indent="-342900">
              <a:buFont typeface="Arial" panose="020B0604020202020204" pitchFamily="34" charset="0"/>
              <a:buChar char="•"/>
            </a:pPr>
            <a:r>
              <a:rPr lang="fr-FR" sz="2000" b="0" i="0" u="none" strike="noStrike" baseline="0" dirty="0">
                <a:solidFill>
                  <a:srgbClr val="000000"/>
                </a:solidFill>
                <a:latin typeface="Lora"/>
              </a:rPr>
              <a:t> … qui souhaitent postuler en ligne dans notre société, consulter des offres d’emploi et déposer des candidatures spontanées… </a:t>
            </a:r>
          </a:p>
          <a:p>
            <a:pPr marL="342900" indent="-342900">
              <a:buFont typeface="Arial" panose="020B0604020202020204" pitchFamily="34" charset="0"/>
              <a:buChar char="•"/>
            </a:pPr>
            <a:r>
              <a:rPr lang="fr-FR" sz="2000" b="0" i="0" u="none" strike="noStrike" baseline="0" dirty="0">
                <a:solidFill>
                  <a:srgbClr val="000000"/>
                </a:solidFill>
                <a:latin typeface="Lora"/>
              </a:rPr>
              <a:t>… disposent d’un site de recrutement, au travers d’un portail </a:t>
            </a:r>
            <a:r>
              <a:rPr lang="fr-FR" sz="2000" b="0" i="0" u="none" strike="noStrike" baseline="0" dirty="0" err="1">
                <a:solidFill>
                  <a:srgbClr val="000000"/>
                </a:solidFill>
                <a:latin typeface="Lora"/>
              </a:rPr>
              <a:t>corporate</a:t>
            </a:r>
            <a:r>
              <a:rPr lang="fr-FR" sz="2000" b="0" i="0" u="none" strike="noStrike" baseline="0" dirty="0">
                <a:solidFill>
                  <a:srgbClr val="000000"/>
                </a:solidFill>
                <a:latin typeface="Lora"/>
              </a:rPr>
              <a:t>… </a:t>
            </a:r>
          </a:p>
          <a:p>
            <a:pPr marL="342900" indent="-342900">
              <a:buFont typeface="Arial" panose="020B0604020202020204" pitchFamily="34" charset="0"/>
              <a:buChar char="•"/>
            </a:pPr>
            <a:r>
              <a:rPr lang="fr-FR" sz="2000" b="0" i="0" u="none" strike="noStrike" baseline="0" dirty="0">
                <a:solidFill>
                  <a:srgbClr val="000000"/>
                </a:solidFill>
                <a:latin typeface="Lora"/>
              </a:rPr>
              <a:t>… qui leur offre quotidiennement des offres mises à jour ainsi que des informations sur l’actualité de la société… </a:t>
            </a:r>
          </a:p>
          <a:p>
            <a:pPr marL="342900" indent="-342900">
              <a:buFont typeface="Arial" panose="020B0604020202020204" pitchFamily="34" charset="0"/>
              <a:buChar char="•"/>
            </a:pPr>
            <a:r>
              <a:rPr lang="fr-FR" sz="2000" b="0" i="0" u="none" strike="noStrike" baseline="0" dirty="0">
                <a:solidFill>
                  <a:srgbClr val="000000"/>
                </a:solidFill>
                <a:latin typeface="Lora"/>
              </a:rPr>
              <a:t>… contrairement à la presse quotidienne, moins rapide et pas interactive, notre site offre la possibilité de transmettre en temps réel leur lettre de motivation et leur CV ainsi que la possibilité de s’abonner aux offres en fonction d’un profil… </a:t>
            </a:r>
          </a:p>
          <a:p>
            <a:pPr marL="342900" indent="-342900">
              <a:buFont typeface="Arial" panose="020B0604020202020204" pitchFamily="34" charset="0"/>
              <a:buChar char="•"/>
            </a:pPr>
            <a:r>
              <a:rPr lang="fr-FR" sz="2000" b="0" i="0" u="none" strike="noStrike" baseline="0" dirty="0">
                <a:solidFill>
                  <a:srgbClr val="000000"/>
                </a:solidFill>
                <a:latin typeface="Lora"/>
              </a:rPr>
              <a:t> … c’est une application Web, accessible 24 h sur 24, actualisée quotidiennement, reflet du dynamisme de notre société et de sa proximité avec les jeunes diplômés. </a:t>
            </a:r>
          </a:p>
          <a:p>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C016A-450A-492F-B39C-EF394223426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487AAA2F-63AD-4597-B7E8-4C8DD9190DF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18</a:t>
            </a:fld>
            <a:endParaRPr kumimoji="0" lang="fr-FR" sz="1400" b="0" i="0" u="none" strike="noStrike" kern="1200" cap="none" spc="0" normalizeH="0" baseline="0" noProof="0">
              <a:ln>
                <a:noFill/>
              </a:ln>
              <a:solidFill>
                <a:srgbClr val="000000"/>
              </a:solidFill>
              <a:effectLst/>
              <a:uLnTx/>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7D2975-6A90-4A39-95C4-C800DCD280F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62B5013-DC7F-4AFE-A270-F2ED3AA1679A}"/>
              </a:ext>
            </a:extLst>
          </p:cNvPr>
          <p:cNvSpPr txBox="1">
            <a:spLocks noGrp="1"/>
          </p:cNvSpPr>
          <p:nvPr>
            <p:ph type="body" sz="quarter" idx="1"/>
          </p:nvPr>
        </p:nvSpPr>
        <p:spPr/>
        <p:txBody>
          <a:bodyPr/>
          <a:lstStyle/>
          <a:p>
            <a:pPr algn="l"/>
            <a:r>
              <a:rPr lang="fr-FR" sz="2000" b="0" i="0" u="none" strike="noStrike" baseline="0" dirty="0">
                <a:latin typeface="Times New Roman" panose="02020603050405020304" pitchFamily="18" charset="0"/>
              </a:rPr>
              <a:t>La meilleure démonstration du fait que l’équipe s’est bien approprié la vision, c’est</a:t>
            </a:r>
          </a:p>
          <a:p>
            <a:pPr algn="l"/>
            <a:r>
              <a:rPr lang="fr-FR" sz="2000" b="0" i="0" u="none" strike="noStrike" baseline="0" dirty="0">
                <a:latin typeface="Times New Roman" panose="02020603050405020304" pitchFamily="18" charset="0"/>
              </a:rPr>
              <a:t>l’exercice de l’</a:t>
            </a:r>
            <a:r>
              <a:rPr lang="fr-FR" sz="2000" b="0" i="1" u="none" strike="noStrike" baseline="0" dirty="0" err="1">
                <a:latin typeface="Times New Roman" panose="02020603050405020304" pitchFamily="18" charset="0"/>
              </a:rPr>
              <a:t>elevator</a:t>
            </a:r>
            <a:r>
              <a:rPr lang="fr-FR" sz="2000" b="0" i="1" u="none" strike="noStrike" baseline="0" dirty="0">
                <a:latin typeface="Times New Roman" panose="02020603050405020304" pitchFamily="18" charset="0"/>
              </a:rPr>
              <a:t> </a:t>
            </a:r>
            <a:r>
              <a:rPr lang="fr-FR" sz="2000" b="0" i="1" u="none" strike="noStrike" baseline="0" dirty="0" err="1">
                <a:latin typeface="Times New Roman" panose="02020603050405020304" pitchFamily="18" charset="0"/>
              </a:rPr>
              <a:t>statement</a:t>
            </a:r>
            <a:endParaRPr lang="fr-FR" sz="2000" b="0" i="0" u="none" strike="noStrike" baseline="0" dirty="0">
              <a:solidFill>
                <a:srgbClr val="000000"/>
              </a:solidFill>
              <a:latin typeface="Lora"/>
            </a:endParaRPr>
          </a:p>
          <a:p>
            <a:endParaRPr lang="fr-FR" sz="2000" b="0" i="0" u="none" strike="noStrike" baseline="0" dirty="0">
              <a:solidFill>
                <a:srgbClr val="000000"/>
              </a:solidFill>
              <a:latin typeface="Lora"/>
            </a:endParaRPr>
          </a:p>
          <a:p>
            <a:pPr algn="l"/>
            <a:r>
              <a:rPr lang="fr-FR" sz="2000" b="0" i="0" u="none" strike="noStrike" baseline="0" dirty="0">
                <a:latin typeface="Arial" panose="020B0604020202020204" pitchFamily="34" charset="0"/>
              </a:rPr>
              <a:t>vous rencontrez votre patron dans un ascenseur, il dispose de peu de temps et vous demande sur quel projet vous travaillez en ce</a:t>
            </a:r>
          </a:p>
          <a:p>
            <a:pPr algn="l"/>
            <a:r>
              <a:rPr lang="fr-FR" sz="2000" b="0" i="0" u="none" strike="noStrike" baseline="0" dirty="0">
                <a:latin typeface="Arial" panose="020B0604020202020204" pitchFamily="34" charset="0"/>
              </a:rPr>
              <a:t>moment ; vous avez deux minutes pour lui donner une « vision » complète du projet.</a:t>
            </a:r>
            <a:endParaRPr lang="fr-FR" sz="2000" b="0" i="0" u="none" strike="noStrike" baseline="0" dirty="0">
              <a:solidFill>
                <a:srgbClr val="000000"/>
              </a:solidFill>
              <a:latin typeface="Lora"/>
            </a:endParaRPr>
          </a:p>
          <a:p>
            <a:r>
              <a:rPr lang="fr-FR" sz="2000" b="0" i="0" u="none" strike="noStrike" baseline="0" dirty="0">
                <a:solidFill>
                  <a:srgbClr val="000000"/>
                </a:solidFill>
                <a:latin typeface="Lora"/>
              </a:rPr>
              <a:t>Vous pourrez employer un style d’expression comme suit : </a:t>
            </a:r>
          </a:p>
          <a:p>
            <a:pPr marL="342900" indent="-342900">
              <a:buFont typeface="Arial" panose="020B0604020202020204" pitchFamily="34" charset="0"/>
              <a:buChar char="•"/>
            </a:pPr>
            <a:r>
              <a:rPr lang="fr-FR" sz="2000" b="0" i="0" u="none" strike="noStrike" baseline="0" dirty="0">
                <a:solidFill>
                  <a:srgbClr val="000000"/>
                </a:solidFill>
                <a:latin typeface="Lora"/>
              </a:rPr>
              <a:t> L’utilisateur … </a:t>
            </a:r>
          </a:p>
          <a:p>
            <a:pPr marL="342900" indent="-342900">
              <a:buFont typeface="Arial" panose="020B0604020202020204" pitchFamily="34" charset="0"/>
              <a:buChar char="•"/>
            </a:pPr>
            <a:r>
              <a:rPr lang="fr-FR" sz="2000" b="0" i="0" u="none" strike="noStrike" baseline="0" dirty="0">
                <a:solidFill>
                  <a:srgbClr val="000000"/>
                </a:solidFill>
                <a:latin typeface="Lora"/>
              </a:rPr>
              <a:t> … a un besoin … </a:t>
            </a:r>
          </a:p>
          <a:p>
            <a:pPr marL="342900" indent="-342900">
              <a:buFont typeface="Arial" panose="020B0604020202020204" pitchFamily="34" charset="0"/>
              <a:buChar char="•"/>
            </a:pPr>
            <a:r>
              <a:rPr lang="fr-FR" sz="2000" b="0" i="0" u="none" strike="noStrike" baseline="0" dirty="0">
                <a:solidFill>
                  <a:srgbClr val="000000"/>
                </a:solidFill>
                <a:latin typeface="Lora"/>
              </a:rPr>
              <a:t>… que le produit que nous développons, qui est un produit de type … </a:t>
            </a:r>
          </a:p>
          <a:p>
            <a:pPr marL="342900" indent="-342900">
              <a:buFont typeface="Arial" panose="020B0604020202020204" pitchFamily="34" charset="0"/>
              <a:buChar char="•"/>
            </a:pPr>
            <a:r>
              <a:rPr lang="fr-FR" sz="2000" b="0" i="0" u="none" strike="noStrike" baseline="0" dirty="0">
                <a:solidFill>
                  <a:srgbClr val="000000"/>
                </a:solidFill>
                <a:latin typeface="Lora"/>
              </a:rPr>
              <a:t> … va satisfaire ainsi … </a:t>
            </a:r>
          </a:p>
          <a:p>
            <a:pPr marL="342900" indent="-342900">
              <a:buFont typeface="Arial" panose="020B0604020202020204" pitchFamily="34" charset="0"/>
              <a:buChar char="•"/>
            </a:pPr>
            <a:r>
              <a:rPr lang="fr-FR" sz="2000" b="0" i="0" u="none" strike="noStrike" baseline="0" dirty="0">
                <a:solidFill>
                  <a:srgbClr val="000000"/>
                </a:solidFill>
                <a:latin typeface="Lora"/>
              </a:rPr>
              <a:t>… contrairement à d’autres, ou par rapport à la solution existante… </a:t>
            </a:r>
          </a:p>
          <a:p>
            <a:pPr marL="342900" indent="-342900">
              <a:buFont typeface="Arial" panose="020B0604020202020204" pitchFamily="34" charset="0"/>
              <a:buChar char="•"/>
            </a:pPr>
            <a:r>
              <a:rPr lang="fr-FR" sz="2000" b="0" i="0" u="none" strike="noStrike" baseline="0" dirty="0">
                <a:solidFill>
                  <a:srgbClr val="000000"/>
                </a:solidFill>
                <a:latin typeface="Lora"/>
              </a:rPr>
              <a:t>… donc se positionne de cette façon. </a:t>
            </a:r>
          </a:p>
          <a:p>
            <a:endParaRPr lang="fr-FR" dirty="0"/>
          </a:p>
          <a:p>
            <a:endParaRPr lang="fr-FR" dirty="0"/>
          </a:p>
          <a:p>
            <a:r>
              <a:rPr lang="fr-FR" sz="2000" b="0" i="0" u="none" strike="noStrike" baseline="0" dirty="0">
                <a:solidFill>
                  <a:srgbClr val="000000"/>
                </a:solidFill>
                <a:latin typeface="Lora"/>
              </a:rPr>
              <a:t>Un exemple concrète pour appliquer le style : </a:t>
            </a:r>
          </a:p>
          <a:p>
            <a:pPr marL="342900" indent="-342900">
              <a:buFont typeface="Arial" panose="020B0604020202020204" pitchFamily="34" charset="0"/>
              <a:buChar char="•"/>
            </a:pPr>
            <a:r>
              <a:rPr lang="fr-FR" sz="2000" b="0" i="0" u="none" strike="noStrike" baseline="0" dirty="0">
                <a:solidFill>
                  <a:srgbClr val="000000"/>
                </a:solidFill>
                <a:latin typeface="Lora"/>
              </a:rPr>
              <a:t>Les jeunes diplômés niveau bac + 5… </a:t>
            </a:r>
          </a:p>
          <a:p>
            <a:pPr marL="342900" indent="-342900">
              <a:buFont typeface="Arial" panose="020B0604020202020204" pitchFamily="34" charset="0"/>
              <a:buChar char="•"/>
            </a:pPr>
            <a:r>
              <a:rPr lang="fr-FR" sz="2000" b="0" i="0" u="none" strike="noStrike" baseline="0" dirty="0">
                <a:solidFill>
                  <a:srgbClr val="000000"/>
                </a:solidFill>
                <a:latin typeface="Lora"/>
              </a:rPr>
              <a:t> … qui souhaitent postuler en ligne dans notre société, consulter des offres d’emploi et déposer des candidatures spontanées… </a:t>
            </a:r>
          </a:p>
          <a:p>
            <a:pPr marL="342900" indent="-342900">
              <a:buFont typeface="Arial" panose="020B0604020202020204" pitchFamily="34" charset="0"/>
              <a:buChar char="•"/>
            </a:pPr>
            <a:r>
              <a:rPr lang="fr-FR" sz="2000" b="0" i="0" u="none" strike="noStrike" baseline="0" dirty="0">
                <a:solidFill>
                  <a:srgbClr val="000000"/>
                </a:solidFill>
                <a:latin typeface="Lora"/>
              </a:rPr>
              <a:t>… disposent d’un site de recrutement, au travers d’un portail </a:t>
            </a:r>
            <a:r>
              <a:rPr lang="fr-FR" sz="2000" b="0" i="0" u="none" strike="noStrike" baseline="0" dirty="0" err="1">
                <a:solidFill>
                  <a:srgbClr val="000000"/>
                </a:solidFill>
                <a:latin typeface="Lora"/>
              </a:rPr>
              <a:t>corporate</a:t>
            </a:r>
            <a:r>
              <a:rPr lang="fr-FR" sz="2000" b="0" i="0" u="none" strike="noStrike" baseline="0" dirty="0">
                <a:solidFill>
                  <a:srgbClr val="000000"/>
                </a:solidFill>
                <a:latin typeface="Lora"/>
              </a:rPr>
              <a:t>… </a:t>
            </a:r>
          </a:p>
          <a:p>
            <a:pPr marL="342900" indent="-342900">
              <a:buFont typeface="Arial" panose="020B0604020202020204" pitchFamily="34" charset="0"/>
              <a:buChar char="•"/>
            </a:pPr>
            <a:r>
              <a:rPr lang="fr-FR" sz="2000" b="0" i="0" u="none" strike="noStrike" baseline="0" dirty="0">
                <a:solidFill>
                  <a:srgbClr val="000000"/>
                </a:solidFill>
                <a:latin typeface="Lora"/>
              </a:rPr>
              <a:t>… qui leur offre quotidiennement des offres mises à jour ainsi que des informations sur l’actualité de la société… </a:t>
            </a:r>
          </a:p>
          <a:p>
            <a:pPr marL="342900" indent="-342900">
              <a:buFont typeface="Arial" panose="020B0604020202020204" pitchFamily="34" charset="0"/>
              <a:buChar char="•"/>
            </a:pPr>
            <a:r>
              <a:rPr lang="fr-FR" sz="2000" b="0" i="0" u="none" strike="noStrike" baseline="0" dirty="0">
                <a:solidFill>
                  <a:srgbClr val="000000"/>
                </a:solidFill>
                <a:latin typeface="Lora"/>
              </a:rPr>
              <a:t>… contrairement à la presse quotidienne, moins rapide et pas interactive, notre site offre la possibilité de transmettre en temps réel leur lettre de motivation et leur CV ainsi que la possibilité de s’abonner aux offres en fonction d’un profil… </a:t>
            </a:r>
          </a:p>
          <a:p>
            <a:pPr marL="342900" indent="-342900">
              <a:buFont typeface="Arial" panose="020B0604020202020204" pitchFamily="34" charset="0"/>
              <a:buChar char="•"/>
            </a:pPr>
            <a:r>
              <a:rPr lang="fr-FR" sz="2000" b="0" i="0" u="none" strike="noStrike" baseline="0" dirty="0">
                <a:solidFill>
                  <a:srgbClr val="000000"/>
                </a:solidFill>
                <a:latin typeface="Lora"/>
              </a:rPr>
              <a:t> … c’est une application Web, accessible 24 h sur 24, actualisée quotidiennement, reflet du dynamisme de notre société et de sa proximité avec les jeunes diplômés. </a:t>
            </a:r>
          </a:p>
          <a:p>
            <a:endParaRPr lang="fr-FR" dirty="0"/>
          </a:p>
        </p:txBody>
      </p:sp>
    </p:spTree>
    <p:extLst>
      <p:ext uri="{BB962C8B-B14F-4D97-AF65-F5344CB8AC3E}">
        <p14:creationId xmlns:p14="http://schemas.microsoft.com/office/powerpoint/2010/main" val="3318025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1617019-F428-4835-A584-6E3553038C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968F6-6D70-429D-B29C-306F9A0234F5}" type="slidenum">
              <a:t>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460E36-B4A2-45CE-AA79-F528E92F970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C48C81-315D-4716-8F8D-FED393C681EB}"/>
              </a:ext>
            </a:extLst>
          </p:cNvPr>
          <p:cNvSpPr txBox="1">
            <a:spLocks noGrp="1"/>
          </p:cNvSpPr>
          <p:nvPr>
            <p:ph type="body" sz="quarter" idx="1"/>
          </p:nvPr>
        </p:nvSpPr>
        <p:spPr/>
        <p:txBody>
          <a:bodyPr/>
          <a:lstStyle/>
          <a:p>
            <a:r>
              <a:rPr lang="fr-FR" b="0" i="0" dirty="0">
                <a:solidFill>
                  <a:srgbClr val="5E514D"/>
                </a:solidFill>
                <a:effectLst/>
                <a:latin typeface="geomanist-medium"/>
              </a:rPr>
              <a:t>Le </a:t>
            </a:r>
            <a:r>
              <a:rPr lang="fr-FR" b="1" i="0" dirty="0">
                <a:solidFill>
                  <a:srgbClr val="5E514D"/>
                </a:solidFill>
                <a:effectLst/>
                <a:latin typeface="geomanist-medium"/>
              </a:rPr>
              <a:t>Lean Canvas </a:t>
            </a:r>
            <a:r>
              <a:rPr lang="fr-FR" b="0" i="0" dirty="0">
                <a:solidFill>
                  <a:srgbClr val="5E514D"/>
                </a:solidFill>
                <a:effectLst/>
                <a:latin typeface="geomanist-medium"/>
              </a:rPr>
              <a:t>est un outil créé en 2010 par Ash Maurya, entrepreneur américain et auteur du livre </a:t>
            </a:r>
            <a:r>
              <a:rPr lang="fr-FR" b="0" i="0" u="none" strike="noStrike" dirty="0">
                <a:solidFill>
                  <a:srgbClr val="F75F15"/>
                </a:solidFill>
                <a:effectLst/>
                <a:latin typeface="geomanist-medium"/>
                <a:hlinkClick r:id="rId3">
                  <a:extLst>
                    <a:ext uri="{A12FA001-AC4F-418D-AE19-62706E023703}">
                      <ahyp:hlinkClr xmlns:ahyp="http://schemas.microsoft.com/office/drawing/2018/hyperlinkcolor" val="tx"/>
                    </a:ext>
                  </a:extLst>
                </a:hlinkClick>
              </a:rPr>
              <a:t>La méthode Running Lean</a:t>
            </a:r>
            <a:r>
              <a:rPr lang="fr-FR" b="0" i="0" dirty="0">
                <a:solidFill>
                  <a:srgbClr val="5E514D"/>
                </a:solidFill>
                <a:effectLst/>
                <a:latin typeface="geomanist-medium"/>
              </a:rPr>
              <a:t>. </a:t>
            </a:r>
          </a:p>
          <a:p>
            <a:r>
              <a:rPr lang="fr-FR" b="0" i="0" dirty="0">
                <a:solidFill>
                  <a:srgbClr val="5E514D"/>
                </a:solidFill>
                <a:effectLst/>
                <a:latin typeface="geomanist-medium"/>
              </a:rPr>
              <a:t>Son objectif est la mise en pratique de la méthode du </a:t>
            </a:r>
            <a:r>
              <a:rPr lang="fr-FR" b="0" i="0" u="none" strike="noStrike" dirty="0">
                <a:solidFill>
                  <a:srgbClr val="F75F15"/>
                </a:solidFill>
                <a:effectLst/>
                <a:latin typeface="geomanist-medium"/>
                <a:hlinkClick r:id="rId4">
                  <a:extLst>
                    <a:ext uri="{A12FA001-AC4F-418D-AE19-62706E023703}">
                      <ahyp:hlinkClr xmlns:ahyp="http://schemas.microsoft.com/office/drawing/2018/hyperlinkcolor" val="tx"/>
                    </a:ext>
                  </a:extLst>
                </a:hlinkClick>
              </a:rPr>
              <a:t>Lean Startup</a:t>
            </a:r>
            <a:r>
              <a:rPr lang="fr-FR" b="0" i="0" dirty="0">
                <a:solidFill>
                  <a:srgbClr val="5E514D"/>
                </a:solidFill>
                <a:effectLst/>
                <a:latin typeface="geomanist-medium"/>
              </a:rPr>
              <a:t>, largement utilisée par les startups.</a:t>
            </a:r>
          </a:p>
          <a:p>
            <a:r>
              <a:rPr lang="fr-FR" b="0" i="0" dirty="0">
                <a:solidFill>
                  <a:srgbClr val="5E514D"/>
                </a:solidFill>
                <a:effectLst/>
                <a:latin typeface="geomanist-medium"/>
              </a:rPr>
              <a:t>Il permet de formaliser votre projet de manière simple - en quelques mots - et d'y revenir autant de fois que nécessaire pour l'ajuster, l'enrichir, le faire pivoter.</a:t>
            </a:r>
          </a:p>
          <a:p>
            <a:endParaRPr lang="fr-FR" b="0" i="0" dirty="0">
              <a:solidFill>
                <a:srgbClr val="5E514D"/>
              </a:solidFill>
              <a:effectLst/>
              <a:latin typeface="geomanist-medium"/>
            </a:endParaRPr>
          </a:p>
          <a:p>
            <a:r>
              <a:rPr lang="fr-FR" b="0" i="0" dirty="0">
                <a:solidFill>
                  <a:srgbClr val="333132"/>
                </a:solidFill>
                <a:effectLst/>
                <a:latin typeface="roboto-regular"/>
              </a:rPr>
              <a:t>Le Lean Canvas concerne davantage les startups ou les entreprises voulant se développer par la méthode du </a:t>
            </a:r>
            <a:r>
              <a:rPr lang="fr-FR" b="0" i="0" u="none" strike="noStrike" dirty="0">
                <a:solidFill>
                  <a:srgbClr val="F75F15"/>
                </a:solidFill>
                <a:effectLst/>
                <a:latin typeface="roboto-regular"/>
                <a:hlinkClick r:id="rId4">
                  <a:extLst>
                    <a:ext uri="{A12FA001-AC4F-418D-AE19-62706E023703}">
                      <ahyp:hlinkClr xmlns:ahyp="http://schemas.microsoft.com/office/drawing/2018/hyperlinkcolor" val="tx"/>
                    </a:ext>
                  </a:extLst>
                </a:hlinkClick>
              </a:rPr>
              <a:t>Lean Startup</a:t>
            </a:r>
            <a:r>
              <a:rPr lang="fr-FR" b="0" i="0" dirty="0">
                <a:solidFill>
                  <a:srgbClr val="333132"/>
                </a:solidFill>
                <a:effectLst/>
                <a:latin typeface="roboto-regular"/>
              </a:rPr>
              <a:t>, c’est-à-dire par itération</a:t>
            </a:r>
          </a:p>
          <a:p>
            <a:endParaRPr lang="fr-FR" b="0" i="0" dirty="0">
              <a:solidFill>
                <a:srgbClr val="333132"/>
              </a:solidFill>
              <a:effectLst/>
              <a:latin typeface="roboto-regular"/>
            </a:endParaRPr>
          </a:p>
          <a:p>
            <a:r>
              <a:rPr lang="fr-FR" b="0" i="0" dirty="0">
                <a:solidFill>
                  <a:srgbClr val="333132"/>
                </a:solidFill>
                <a:effectLst/>
                <a:latin typeface="roboto-regular"/>
              </a:rPr>
              <a:t>Le “</a:t>
            </a:r>
            <a:r>
              <a:rPr lang="fr-FR" b="1" i="0" dirty="0">
                <a:solidFill>
                  <a:srgbClr val="333132"/>
                </a:solidFill>
                <a:effectLst/>
                <a:latin typeface="roboto-regular"/>
              </a:rPr>
              <a:t>Lean Startup</a:t>
            </a:r>
            <a:r>
              <a:rPr lang="fr-FR" b="0" i="0" dirty="0">
                <a:solidFill>
                  <a:srgbClr val="333132"/>
                </a:solidFill>
                <a:effectLst/>
                <a:latin typeface="roboto-regular"/>
              </a:rPr>
              <a:t>” est une approche entrepreneuriale de création de produit ou service. Elle repose sur l’apprentissage du marché, l’expérimentation scientifique et le design itératif.</a:t>
            </a:r>
          </a:p>
          <a:p>
            <a:endParaRPr lang="fr-FR" b="0" i="0" dirty="0">
              <a:solidFill>
                <a:srgbClr val="333132"/>
              </a:solidFill>
              <a:effectLst/>
              <a:latin typeface="roboto-regular"/>
            </a:endParaRPr>
          </a:p>
          <a:p>
            <a:endParaRPr lang="fr-FR" b="0" i="0" dirty="0">
              <a:solidFill>
                <a:srgbClr val="333132"/>
              </a:solidFill>
              <a:effectLst/>
              <a:latin typeface="roboto-regular"/>
            </a:endParaRPr>
          </a:p>
          <a:p>
            <a:r>
              <a:rPr lang="fr-FR" b="1" i="0" u="sng" dirty="0">
                <a:solidFill>
                  <a:srgbClr val="4D5156"/>
                </a:solidFill>
                <a:effectLst/>
                <a:latin typeface="arial" panose="020B0604020202020204" pitchFamily="34" charset="0"/>
              </a:rPr>
              <a:t>Il a pour objectif de valider le modèle économique d'un </a:t>
            </a:r>
            <a:r>
              <a:rPr lang="fr-FR" b="1" i="0" u="sng" dirty="0">
                <a:solidFill>
                  <a:srgbClr val="5F6368"/>
                </a:solidFill>
                <a:effectLst/>
                <a:latin typeface="arial" panose="020B0604020202020204" pitchFamily="34" charset="0"/>
              </a:rPr>
              <a:t>produit</a:t>
            </a:r>
            <a:r>
              <a:rPr lang="fr-FR" b="1" i="0" u="sng" dirty="0">
                <a:solidFill>
                  <a:srgbClr val="4D5156"/>
                </a:solidFill>
                <a:effectLst/>
                <a:latin typeface="arial" panose="020B0604020202020204" pitchFamily="34" charset="0"/>
              </a:rPr>
              <a:t> sur le </a:t>
            </a:r>
            <a:r>
              <a:rPr lang="fr-FR" b="1" i="0" u="sng" dirty="0">
                <a:solidFill>
                  <a:srgbClr val="5F6368"/>
                </a:solidFill>
                <a:effectLst/>
                <a:latin typeface="arial" panose="020B0604020202020204" pitchFamily="34" charset="0"/>
              </a:rPr>
              <a:t>marché</a:t>
            </a:r>
            <a:r>
              <a:rPr lang="fr-FR" b="1" i="0" u="sng" dirty="0">
                <a:solidFill>
                  <a:srgbClr val="4D5156"/>
                </a:solidFill>
                <a:effectLst/>
                <a:latin typeface="arial" panose="020B0604020202020204" pitchFamily="34" charset="0"/>
              </a:rPr>
              <a:t>.</a:t>
            </a:r>
          </a:p>
          <a:p>
            <a:endParaRPr lang="fr-FR" b="0" i="0" dirty="0">
              <a:solidFill>
                <a:srgbClr val="4D5156"/>
              </a:solidFill>
              <a:effectLst/>
              <a:latin typeface="arial" panose="020B0604020202020204" pitchFamily="34" charset="0"/>
            </a:endParaRPr>
          </a:p>
          <a:p>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2398F0-285C-46E1-8B32-F32A5DD0C4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36012B-FA18-44B5-9ECB-7F232926B74C}" type="slidenum">
              <a:t>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1EA9EFC-B916-4876-9338-5EF701F183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679184F-0693-44D1-83FE-93385A59CDE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1617019-F428-4835-A584-6E3553038C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985968F6-6D70-429D-B29C-306F9A0234F5}"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20</a:t>
            </a:fld>
            <a:endParaRPr kumimoji="0" lang="fr-FR" sz="1400" b="0" i="0" u="none" strike="noStrike" kern="1200" cap="none" spc="0" normalizeH="0" baseline="0" noProof="0">
              <a:ln>
                <a:noFill/>
              </a:ln>
              <a:solidFill>
                <a:srgbClr val="000000"/>
              </a:solidFill>
              <a:effectLst/>
              <a:uLnTx/>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460E36-B4A2-45CE-AA79-F528E92F970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C48C81-315D-4716-8F8D-FED393C681EB}"/>
              </a:ext>
            </a:extLst>
          </p:cNvPr>
          <p:cNvSpPr txBox="1">
            <a:spLocks noGrp="1"/>
          </p:cNvSpPr>
          <p:nvPr>
            <p:ph type="body" sz="quarter" idx="1"/>
          </p:nvPr>
        </p:nvSpPr>
        <p:spPr/>
        <p:txBody>
          <a:bodyPr/>
          <a:lstStyle/>
          <a:p>
            <a:r>
              <a:rPr lang="fr-FR" b="0" i="0" dirty="0">
                <a:solidFill>
                  <a:srgbClr val="4D5156"/>
                </a:solidFill>
                <a:effectLst/>
                <a:latin typeface="arial" panose="020B0604020202020204" pitchFamily="34" charset="0"/>
              </a:rPr>
              <a:t>Il y a un ordre recommandé pour remplir le Lean Canvas : </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Premièrement Le segment clientèle auquel on va s’adresser </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Deuxièmement, le ou les problèmes qu’on va résoudre</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Troisièmement la proposition valeur unique pour résoudre ces problèmes  </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Quatrièmement, la solution ou les solutions qu’on propose pour répondre  à ses problèmes </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Cinquièmement  les canaux par lesquels les utilisateurs vont utiliser la solution</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Sixièmement le flux de revenu, comment l’argent va-t-il rentrer </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Septièmement, la structure des coût</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Huitième mènent, les indicateurs  clés pour savoir qu’on va dans la bonne direction</a:t>
            </a:r>
          </a:p>
          <a:p>
            <a:pPr marL="342900" indent="-342900">
              <a:buFont typeface="Arial" panose="020B0604020202020204" pitchFamily="34" charset="0"/>
              <a:buChar char="•"/>
            </a:pPr>
            <a:r>
              <a:rPr lang="fr-FR" b="0" i="0" dirty="0">
                <a:solidFill>
                  <a:srgbClr val="4D5156"/>
                </a:solidFill>
                <a:effectLst/>
                <a:latin typeface="arial" panose="020B0604020202020204" pitchFamily="34" charset="0"/>
              </a:rPr>
              <a:t>Neuvièmement l’avantage déloyal, montrer que vous êtes la bonne personne pour le faire  </a:t>
            </a:r>
          </a:p>
          <a:p>
            <a:pPr marL="342900" indent="-342900">
              <a:buFont typeface="Arial" panose="020B0604020202020204" pitchFamily="34" charset="0"/>
              <a:buChar char="•"/>
            </a:pPr>
            <a:endParaRPr lang="fr-FR" b="0" i="0" dirty="0">
              <a:solidFill>
                <a:srgbClr val="4D5156"/>
              </a:solidFill>
              <a:effectLst/>
              <a:latin typeface="arial" panose="020B0604020202020204" pitchFamily="34" charset="0"/>
            </a:endParaRPr>
          </a:p>
          <a:p>
            <a:pPr marL="342900" indent="-342900">
              <a:buFont typeface="Arial" panose="020B0604020202020204" pitchFamily="34" charset="0"/>
              <a:buChar char="•"/>
            </a:pPr>
            <a:endParaRPr lang="fr-FR" b="0" i="0" dirty="0">
              <a:solidFill>
                <a:srgbClr val="4D5156"/>
              </a:solidFill>
              <a:effectLst/>
              <a:latin typeface="arial" panose="020B0604020202020204" pitchFamily="34" charset="0"/>
            </a:endParaRP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333333"/>
                </a:solidFill>
                <a:effectLst/>
                <a:uLnTx/>
                <a:uFillTx/>
                <a:latin typeface="Fira Sans"/>
                <a:ea typeface="MS Gothic" pitchFamily="2"/>
                <a:cs typeface="Tahoma" pitchFamily="2"/>
              </a:rPr>
              <a:t>les «</a:t>
            </a:r>
            <a:r>
              <a:rPr kumimoji="0" lang="fr-FR" sz="2000" b="1" i="0" u="none" strike="noStrike" kern="1200" cap="none" spc="0" normalizeH="0" baseline="0" noProof="0" dirty="0">
                <a:ln>
                  <a:noFill/>
                </a:ln>
                <a:solidFill>
                  <a:srgbClr val="333333"/>
                </a:solidFill>
                <a:effectLst/>
                <a:uLnTx/>
                <a:uFillTx/>
                <a:latin typeface="Fira Sans"/>
                <a:ea typeface="MS Gothic" pitchFamily="2"/>
                <a:cs typeface="Tahoma" pitchFamily="2"/>
              </a:rPr>
              <a:t> </a:t>
            </a:r>
            <a:r>
              <a:rPr kumimoji="0" lang="fr-FR" sz="2000" b="1" i="0" u="none" strike="noStrike" kern="1200" cap="none" spc="0" normalizeH="0" baseline="0" noProof="0" dirty="0" err="1">
                <a:ln>
                  <a:noFill/>
                </a:ln>
                <a:solidFill>
                  <a:srgbClr val="333333"/>
                </a:solidFill>
                <a:effectLst/>
                <a:uLnTx/>
                <a:uFillTx/>
                <a:latin typeface="Fira Sans"/>
                <a:ea typeface="MS Gothic" pitchFamily="2"/>
                <a:cs typeface="Tahoma" pitchFamily="2"/>
              </a:rPr>
              <a:t>early</a:t>
            </a:r>
            <a:r>
              <a:rPr kumimoji="0" lang="fr-FR" sz="2000" b="1" i="0" u="none" strike="noStrike" kern="1200" cap="none" spc="0" normalizeH="0" baseline="0" noProof="0" dirty="0">
                <a:ln>
                  <a:noFill/>
                </a:ln>
                <a:solidFill>
                  <a:srgbClr val="333333"/>
                </a:solidFill>
                <a:effectLst/>
                <a:uLnTx/>
                <a:uFillTx/>
                <a:latin typeface="Fira Sans"/>
                <a:ea typeface="MS Gothic" pitchFamily="2"/>
                <a:cs typeface="Tahoma" pitchFamily="2"/>
              </a:rPr>
              <a:t> </a:t>
            </a:r>
            <a:r>
              <a:rPr kumimoji="0" lang="fr-FR" sz="2000" b="1" i="0" u="none" strike="noStrike" kern="1200" cap="none" spc="0" normalizeH="0" baseline="0" noProof="0" dirty="0" err="1">
                <a:ln>
                  <a:noFill/>
                </a:ln>
                <a:solidFill>
                  <a:srgbClr val="333333"/>
                </a:solidFill>
                <a:effectLst/>
                <a:uLnTx/>
                <a:uFillTx/>
                <a:latin typeface="Fira Sans"/>
                <a:ea typeface="MS Gothic" pitchFamily="2"/>
                <a:cs typeface="Tahoma" pitchFamily="2"/>
              </a:rPr>
              <a:t>adopters</a:t>
            </a:r>
            <a:r>
              <a:rPr kumimoji="0" lang="fr-FR" sz="2000" b="1" i="0" u="none" strike="noStrike" kern="1200" cap="none" spc="0" normalizeH="0" baseline="0" noProof="0" dirty="0">
                <a:ln>
                  <a:noFill/>
                </a:ln>
                <a:solidFill>
                  <a:srgbClr val="333333"/>
                </a:solidFill>
                <a:effectLst/>
                <a:uLnTx/>
                <a:uFillTx/>
                <a:latin typeface="Fira Sans"/>
                <a:ea typeface="MS Gothic" pitchFamily="2"/>
                <a:cs typeface="Tahoma" pitchFamily="2"/>
              </a:rPr>
              <a:t>  (</a:t>
            </a:r>
            <a:r>
              <a:rPr kumimoji="0" lang="fr-FR" sz="2000" b="0" i="0" u="none" strike="noStrike" kern="1200" cap="none" spc="0" normalizeH="0" baseline="0" noProof="0" dirty="0" err="1">
                <a:ln>
                  <a:noFill/>
                </a:ln>
                <a:solidFill>
                  <a:srgbClr val="000000"/>
                </a:solidFill>
                <a:effectLst/>
                <a:uLnTx/>
                <a:uFillTx/>
                <a:latin typeface="Arial" pitchFamily="18"/>
                <a:ea typeface="MS Gothic" pitchFamily="2"/>
                <a:cs typeface="Tahoma" pitchFamily="2"/>
              </a:rPr>
              <a:t>Adopteurs</a:t>
            </a: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 précoces, utilisateurs précoces/pionniers, premier utilisateur) </a:t>
            </a:r>
            <a:r>
              <a:rPr kumimoji="0" lang="fr-FR" sz="2000" b="0" i="0" u="none" strike="noStrike" kern="1200" cap="none" spc="0" normalizeH="0" baseline="0" noProof="0" dirty="0">
                <a:ln>
                  <a:noFill/>
                </a:ln>
                <a:solidFill>
                  <a:srgbClr val="333333"/>
                </a:solidFill>
                <a:effectLst/>
                <a:uLnTx/>
                <a:uFillTx/>
                <a:latin typeface="Fira Sans"/>
                <a:ea typeface="MS Gothic" pitchFamily="2"/>
                <a:cs typeface="Tahoma" pitchFamily="2"/>
              </a:rPr>
              <a:t>», c’est-à-dire les personnes / entreprises qui aiment tester toutes les nouveautés et qui servent de locomotives pour les autres.</a:t>
            </a:r>
            <a:endPar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endParaRPr>
          </a:p>
          <a:p>
            <a:endParaRPr lang="fr-FR" dirty="0"/>
          </a:p>
          <a:p>
            <a:endParaRPr lang="fr-FR" dirty="0"/>
          </a:p>
        </p:txBody>
      </p:sp>
    </p:spTree>
    <p:extLst>
      <p:ext uri="{BB962C8B-B14F-4D97-AF65-F5344CB8AC3E}">
        <p14:creationId xmlns:p14="http://schemas.microsoft.com/office/powerpoint/2010/main" val="1555003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AA759AF-683D-4A99-A7D6-D6EF502618C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0266C8-2864-44E0-A07F-559E4FB79688}" type="slidenum">
              <a:t>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C5F693C-643E-42CF-8C8A-1DBBC915739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DD7D106-94CA-4D1E-9E06-55D5A98F3EE9}"/>
              </a:ext>
            </a:extLst>
          </p:cNvPr>
          <p:cNvSpPr txBox="1">
            <a:spLocks noGrp="1"/>
          </p:cNvSpPr>
          <p:nvPr>
            <p:ph type="body" sz="quarter" idx="1"/>
          </p:nvPr>
        </p:nvSpPr>
        <p:spPr/>
        <p:txBody>
          <a:bodyPr/>
          <a:lstStyle/>
          <a:p>
            <a:pPr algn="just"/>
            <a:r>
              <a:rPr lang="fr-FR" b="0" i="0" dirty="0">
                <a:solidFill>
                  <a:srgbClr val="2B2B2B"/>
                </a:solidFill>
                <a:effectLst/>
                <a:latin typeface="Raleway"/>
              </a:rPr>
              <a:t>Si l’on décrypte chacune des cases :</a:t>
            </a:r>
          </a:p>
          <a:p>
            <a:pPr algn="just" fontAlgn="base">
              <a:buFont typeface="+mj-lt"/>
              <a:buAutoNum type="arabicPeriod"/>
            </a:pPr>
            <a:r>
              <a:rPr lang="fr-FR" b="0" i="0" u="sng" dirty="0">
                <a:solidFill>
                  <a:srgbClr val="2B2B2B"/>
                </a:solidFill>
                <a:effectLst/>
                <a:latin typeface="Raleway"/>
              </a:rPr>
              <a:t>Le problème</a:t>
            </a:r>
            <a:r>
              <a:rPr lang="fr-FR" b="0" i="0" dirty="0">
                <a:solidFill>
                  <a:srgbClr val="2B2B2B"/>
                </a:solidFill>
                <a:effectLst/>
                <a:latin typeface="Raleway"/>
              </a:rPr>
              <a:t>: Vous devez vous poser la question : Quel est le problème que vous cherchez à résoudre ? Il est important de bien identifier le problème que l’on va résoudre pour notre cible.</a:t>
            </a:r>
          </a:p>
          <a:p>
            <a:pPr algn="just" fontAlgn="base">
              <a:buFont typeface="+mj-lt"/>
              <a:buAutoNum type="arabicPeriod"/>
            </a:pPr>
            <a:r>
              <a:rPr lang="fr-FR" b="0" i="0" u="sng" dirty="0">
                <a:solidFill>
                  <a:srgbClr val="2B2B2B"/>
                </a:solidFill>
                <a:effectLst/>
                <a:latin typeface="Raleway"/>
              </a:rPr>
              <a:t>Segments de clientèles </a:t>
            </a:r>
            <a:r>
              <a:rPr lang="fr-FR" b="0" i="0" dirty="0">
                <a:solidFill>
                  <a:srgbClr val="2B2B2B"/>
                </a:solidFill>
                <a:effectLst/>
                <a:latin typeface="Raleway"/>
              </a:rPr>
              <a:t>: Quelle est la cible de votre produit ? Qui va en bénéficier ?</a:t>
            </a:r>
          </a:p>
          <a:p>
            <a:pPr algn="just"/>
            <a:r>
              <a:rPr lang="fr-FR" b="1" i="1" dirty="0">
                <a:solidFill>
                  <a:srgbClr val="2B2B2B"/>
                </a:solidFill>
                <a:effectLst/>
                <a:latin typeface="Raleway"/>
              </a:rPr>
              <a:t>Attention : il est important d’être précis lorsque vous définissez la cible car le but, in fine, est bien de faire tester votre produit ou offre. Donc attention à ne pas prendre une cible trop large.  </a:t>
            </a:r>
            <a:endParaRPr lang="fr-FR" b="0" i="0" dirty="0">
              <a:solidFill>
                <a:srgbClr val="2B2B2B"/>
              </a:solidFill>
              <a:effectLst/>
              <a:latin typeface="Raleway"/>
            </a:endParaRPr>
          </a:p>
          <a:p>
            <a:pPr algn="just" fontAlgn="base">
              <a:buFont typeface="+mj-lt"/>
              <a:buAutoNum type="arabicPeriod" startAt="3"/>
            </a:pPr>
            <a:r>
              <a:rPr lang="fr-FR" b="0" i="0" u="sng" dirty="0">
                <a:solidFill>
                  <a:srgbClr val="2B2B2B"/>
                </a:solidFill>
                <a:effectLst/>
                <a:latin typeface="Raleway"/>
              </a:rPr>
              <a:t>Proposition de valeur unique </a:t>
            </a:r>
            <a:r>
              <a:rPr lang="fr-FR" b="0" i="0" dirty="0">
                <a:solidFill>
                  <a:srgbClr val="2B2B2B"/>
                </a:solidFill>
                <a:effectLst/>
                <a:latin typeface="Raleway"/>
              </a:rPr>
              <a:t>: Quelle est l’offre qui va pousser vos prospects à devenir des utilisateurs de votre produit ? La proposition de valeur est une phrase assez courte qui doit résumer le bénéfice que vous apportez à votre cible.</a:t>
            </a:r>
          </a:p>
          <a:p>
            <a:pPr algn="just" fontAlgn="base">
              <a:buFont typeface="+mj-lt"/>
              <a:buAutoNum type="arabicPeriod" startAt="3"/>
            </a:pPr>
            <a:r>
              <a:rPr lang="fr-FR" b="0" i="0" u="sng" dirty="0">
                <a:solidFill>
                  <a:srgbClr val="2B2B2B"/>
                </a:solidFill>
                <a:effectLst/>
                <a:latin typeface="Raleway"/>
              </a:rPr>
              <a:t>Solution </a:t>
            </a:r>
            <a:r>
              <a:rPr lang="fr-FR" b="0" i="0" dirty="0">
                <a:solidFill>
                  <a:srgbClr val="2B2B2B"/>
                </a:solidFill>
                <a:effectLst/>
                <a:latin typeface="Raleway"/>
              </a:rPr>
              <a:t>: Quelle est la solution qui va permettre de résoudre le problème que rencontre votre cible ? La solution peut être une hypothèse, une description de fonctionnalités et pas forcément une description détaillée d’un produit ou d’un service.</a:t>
            </a:r>
          </a:p>
          <a:p>
            <a:pPr algn="just" fontAlgn="base">
              <a:buFont typeface="+mj-lt"/>
              <a:buAutoNum type="arabicPeriod" startAt="3"/>
            </a:pPr>
            <a:r>
              <a:rPr lang="fr-FR" b="0" i="0" u="sng" dirty="0">
                <a:solidFill>
                  <a:srgbClr val="2B2B2B"/>
                </a:solidFill>
                <a:effectLst/>
                <a:latin typeface="Raleway"/>
              </a:rPr>
              <a:t>Canaux de distribution</a:t>
            </a:r>
            <a:r>
              <a:rPr lang="fr-FR" b="0" i="0" dirty="0">
                <a:solidFill>
                  <a:srgbClr val="2B2B2B"/>
                </a:solidFill>
                <a:effectLst/>
                <a:latin typeface="Raleway"/>
              </a:rPr>
              <a:t>: Quels sont les canaux que vous allez utiliser pour entrer en contact avec vos utilisateurs et faire connaître votre produit ? Par exemple, cela peut-être via les réseaux sociaux, la presse, etc…</a:t>
            </a:r>
          </a:p>
          <a:p>
            <a:pPr algn="just" fontAlgn="base">
              <a:buFont typeface="+mj-lt"/>
              <a:buAutoNum type="arabicPeriod" startAt="3"/>
            </a:pPr>
            <a:r>
              <a:rPr lang="fr-FR" b="0" i="0" u="sng" dirty="0">
                <a:solidFill>
                  <a:srgbClr val="2B2B2B"/>
                </a:solidFill>
                <a:effectLst/>
                <a:latin typeface="Raleway"/>
              </a:rPr>
              <a:t>Sources de revenus </a:t>
            </a:r>
            <a:r>
              <a:rPr lang="fr-FR" b="0" i="0" dirty="0">
                <a:solidFill>
                  <a:srgbClr val="2B2B2B"/>
                </a:solidFill>
                <a:effectLst/>
                <a:latin typeface="Raleway"/>
              </a:rPr>
              <a:t>: Comment allez-vous gagner de l’argent ? Quel est le modèle économique ?</a:t>
            </a:r>
          </a:p>
          <a:p>
            <a:pPr algn="just" fontAlgn="base">
              <a:buFont typeface="+mj-lt"/>
              <a:buAutoNum type="arabicPeriod" startAt="3"/>
            </a:pPr>
            <a:r>
              <a:rPr lang="fr-FR" b="0" i="0" u="sng" dirty="0">
                <a:solidFill>
                  <a:srgbClr val="2B2B2B"/>
                </a:solidFill>
                <a:effectLst/>
                <a:latin typeface="Raleway"/>
              </a:rPr>
              <a:t>Coûts </a:t>
            </a:r>
            <a:r>
              <a:rPr lang="fr-FR" b="0" i="0" dirty="0">
                <a:solidFill>
                  <a:srgbClr val="2B2B2B"/>
                </a:solidFill>
                <a:effectLst/>
                <a:latin typeface="Raleway"/>
              </a:rPr>
              <a:t>: Quels sont les coûts de fabrication de votre produit/offre ? Quels sont les coûts fixes, variables ? Il est important d’avoir une idée des postes de coûts.</a:t>
            </a:r>
          </a:p>
          <a:p>
            <a:pPr algn="just" fontAlgn="base">
              <a:buFont typeface="+mj-lt"/>
              <a:buAutoNum type="arabicPeriod" startAt="3"/>
            </a:pPr>
            <a:r>
              <a:rPr lang="fr-FR" b="0" i="0" u="sng" dirty="0">
                <a:solidFill>
                  <a:srgbClr val="2B2B2B"/>
                </a:solidFill>
                <a:effectLst/>
                <a:latin typeface="Raleway"/>
              </a:rPr>
              <a:t>Indicateurs de performance (KPI)</a:t>
            </a:r>
            <a:r>
              <a:rPr lang="fr-FR" b="0" i="0" dirty="0">
                <a:solidFill>
                  <a:srgbClr val="2B2B2B"/>
                </a:solidFill>
                <a:effectLst/>
                <a:latin typeface="Raleway"/>
              </a:rPr>
              <a:t>: Quels sont les que vous allez suivre pour mesurer votre capacité à délivrer de la valeur à vos clients ? Les indicateurs doivent être simples et efficaces, ne cherchez pas à créer une usine à gaz avec beaucoup d’indicateurs, 2/3 indicateurs sont </a:t>
            </a:r>
            <a:r>
              <a:rPr lang="fr-FR" b="0" i="0" dirty="0" err="1">
                <a:solidFill>
                  <a:srgbClr val="2B2B2B"/>
                </a:solidFill>
                <a:effectLst/>
                <a:latin typeface="Raleway"/>
              </a:rPr>
              <a:t>suffisantindicateurss</a:t>
            </a:r>
            <a:r>
              <a:rPr lang="fr-FR" b="0" i="0" dirty="0">
                <a:solidFill>
                  <a:srgbClr val="2B2B2B"/>
                </a:solidFill>
                <a:effectLst/>
                <a:latin typeface="Raleway"/>
              </a:rPr>
              <a:t> pour commencer.</a:t>
            </a:r>
          </a:p>
          <a:p>
            <a:pPr algn="just" fontAlgn="base">
              <a:buFont typeface="+mj-lt"/>
              <a:buAutoNum type="arabicPeriod" startAt="3"/>
            </a:pPr>
            <a:r>
              <a:rPr lang="fr-FR" b="0" i="0" u="sng" dirty="0">
                <a:solidFill>
                  <a:srgbClr val="2B2B2B"/>
                </a:solidFill>
                <a:effectLst/>
                <a:latin typeface="Raleway"/>
              </a:rPr>
              <a:t>Avantage compétitif</a:t>
            </a:r>
            <a:r>
              <a:rPr lang="fr-FR" b="0" i="0" dirty="0">
                <a:solidFill>
                  <a:srgbClr val="2B2B2B"/>
                </a:solidFill>
                <a:effectLst/>
                <a:latin typeface="Raleway"/>
              </a:rPr>
              <a:t>:  En quoi votre produit/offre est incontournable ? L’avantage compétitif est l’atout qui vous permet de valider le couple produit/marché plus rapidement que les inévitables concurrents.</a:t>
            </a:r>
          </a:p>
          <a:p>
            <a:endParaRPr lang="fr-FR" b="0" i="0" dirty="0">
              <a:solidFill>
                <a:srgbClr val="333333"/>
              </a:solidFill>
              <a:effectLst/>
              <a:latin typeface="Fira Sans"/>
            </a:endParaRPr>
          </a:p>
          <a:p>
            <a:endParaRPr lang="fr-FR" b="0" i="0" dirty="0">
              <a:solidFill>
                <a:srgbClr val="333333"/>
              </a:solidFill>
              <a:effectLst/>
              <a:latin typeface="Fira Sans"/>
            </a:endParaRPr>
          </a:p>
          <a:p>
            <a:endParaRPr lang="fr-FR" b="0" i="0" dirty="0">
              <a:solidFill>
                <a:srgbClr val="333333"/>
              </a:solidFill>
              <a:effectLst/>
              <a:latin typeface="Fira Sans"/>
            </a:endParaRPr>
          </a:p>
          <a:p>
            <a:r>
              <a:rPr lang="fr-FR" b="0" i="0" dirty="0">
                <a:solidFill>
                  <a:srgbClr val="333333"/>
                </a:solidFill>
                <a:effectLst/>
                <a:latin typeface="Fira Sans"/>
              </a:rPr>
              <a:t>les «</a:t>
            </a:r>
            <a:r>
              <a:rPr lang="fr-FR" b="1" i="0" dirty="0">
                <a:solidFill>
                  <a:srgbClr val="333333"/>
                </a:solidFill>
                <a:effectLst/>
                <a:latin typeface="Fira Sans"/>
              </a:rPr>
              <a:t> </a:t>
            </a:r>
            <a:r>
              <a:rPr lang="fr-FR" b="1" i="0" dirty="0" err="1">
                <a:solidFill>
                  <a:srgbClr val="333333"/>
                </a:solidFill>
                <a:effectLst/>
                <a:latin typeface="Fira Sans"/>
              </a:rPr>
              <a:t>early</a:t>
            </a:r>
            <a:r>
              <a:rPr lang="fr-FR" b="1" i="0" dirty="0">
                <a:solidFill>
                  <a:srgbClr val="333333"/>
                </a:solidFill>
                <a:effectLst/>
                <a:latin typeface="Fira Sans"/>
              </a:rPr>
              <a:t> </a:t>
            </a:r>
            <a:r>
              <a:rPr lang="fr-FR" b="1" i="0" dirty="0" err="1">
                <a:solidFill>
                  <a:srgbClr val="333333"/>
                </a:solidFill>
                <a:effectLst/>
                <a:latin typeface="Fira Sans"/>
              </a:rPr>
              <a:t>adopters</a:t>
            </a:r>
            <a:r>
              <a:rPr lang="fr-FR" b="1" i="0" dirty="0">
                <a:solidFill>
                  <a:srgbClr val="333333"/>
                </a:solidFill>
                <a:effectLst/>
                <a:latin typeface="Fira Sans"/>
              </a:rPr>
              <a:t>  (</a:t>
            </a:r>
            <a:r>
              <a:rPr lang="fr-FR" dirty="0" err="1"/>
              <a:t>Adopteurs</a:t>
            </a:r>
            <a:r>
              <a:rPr lang="fr-FR" dirty="0"/>
              <a:t> précoces, utilisateurs précoces/pionniers, premier utilisateur) </a:t>
            </a:r>
            <a:r>
              <a:rPr lang="fr-FR" b="0" i="0" dirty="0">
                <a:solidFill>
                  <a:srgbClr val="333333"/>
                </a:solidFill>
                <a:effectLst/>
                <a:latin typeface="Fira Sans"/>
              </a:rPr>
              <a:t>», c’est-à-dire les personnes / entreprises qui aiment tester toutes les nouveautés et qui servent de locomotives pour les autres.</a:t>
            </a:r>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459AA93-0151-4B87-B36C-4529B10B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C2247C-7825-4203-A3DD-56BDDB67FB82}" type="slidenum">
              <a:t>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DF0243-8A3F-41BF-B7B0-44708EEB991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ECF64C5-0831-4D53-9C8C-113649530375}"/>
              </a:ext>
            </a:extLst>
          </p:cNvPr>
          <p:cNvSpPr txBox="1">
            <a:spLocks noGrp="1"/>
          </p:cNvSpPr>
          <p:nvPr>
            <p:ph type="body" sz="quarter" idx="1"/>
          </p:nvPr>
        </p:nvSpPr>
        <p:spPr/>
        <p:txBody>
          <a:bodyPr/>
          <a:lstStyle/>
          <a:p>
            <a:r>
              <a:rPr lang="fr-FR" dirty="0"/>
              <a:t>Travailler sur deux projet : </a:t>
            </a:r>
          </a:p>
          <a:p>
            <a:r>
              <a:rPr lang="fr-FR" dirty="0"/>
              <a:t>Création d’une application de conciergerie offrant plusieurs Prestations : </a:t>
            </a:r>
          </a:p>
          <a:p>
            <a:pPr marL="342900" indent="-342900">
              <a:buFontTx/>
              <a:buChar char="-"/>
            </a:pPr>
            <a:r>
              <a:rPr lang="fr-FR" dirty="0"/>
              <a:t>Restauration </a:t>
            </a:r>
          </a:p>
          <a:p>
            <a:pPr marL="342900" indent="-342900">
              <a:buFontTx/>
              <a:buChar char="-"/>
            </a:pPr>
            <a:r>
              <a:rPr lang="fr-FR" dirty="0"/>
              <a:t>Garde d’enfant </a:t>
            </a:r>
          </a:p>
          <a:p>
            <a:pPr marL="342900" indent="-342900">
              <a:buFontTx/>
              <a:buChar char="-"/>
            </a:pPr>
            <a:r>
              <a:rPr lang="fr-FR" dirty="0"/>
              <a:t>Pharmacie </a:t>
            </a:r>
          </a:p>
          <a:p>
            <a:pPr marL="342900" indent="-342900">
              <a:buFontTx/>
              <a:buChar char="-"/>
            </a:pPr>
            <a:r>
              <a:rPr lang="fr-FR" dirty="0"/>
              <a:t>Superette </a:t>
            </a:r>
          </a:p>
          <a:p>
            <a:pPr marL="342900" indent="-342900">
              <a:buFontTx/>
              <a:buChar char="-"/>
            </a:pPr>
            <a:r>
              <a:rPr lang="fr-FR" dirty="0"/>
              <a:t>Commerces de proximité </a:t>
            </a:r>
          </a:p>
          <a:p>
            <a:pPr marL="342900" indent="-342900">
              <a:buFontTx/>
              <a:buChar char="-"/>
            </a:pPr>
            <a:r>
              <a:rPr lang="fr-FR" dirty="0"/>
              <a:t>Cosmétique </a:t>
            </a:r>
          </a:p>
          <a:p>
            <a:pPr marL="342900" indent="-342900">
              <a:buFontTx/>
              <a:buChar char="-"/>
            </a:pPr>
            <a:r>
              <a:rPr lang="fr-FR" dirty="0"/>
              <a:t>Shopping </a:t>
            </a:r>
            <a:r>
              <a:rPr lang="fr-FR" dirty="0" err="1"/>
              <a:t>apperitf</a:t>
            </a:r>
            <a:r>
              <a:rPr lang="fr-FR" dirty="0"/>
              <a:t> </a:t>
            </a:r>
          </a:p>
          <a:p>
            <a:pPr marL="342900" indent="-342900">
              <a:buFontTx/>
              <a:buChar char="-"/>
            </a:pPr>
            <a:r>
              <a:rPr lang="fr-FR" dirty="0" err="1"/>
              <a:t>Aperitif</a:t>
            </a:r>
            <a:r>
              <a:rPr lang="fr-FR" dirty="0"/>
              <a:t> </a:t>
            </a:r>
          </a:p>
          <a:p>
            <a:pPr marL="0" indent="0">
              <a:buFontTx/>
              <a:buNone/>
            </a:pPr>
            <a:endParaRPr lang="fr-FR" dirty="0"/>
          </a:p>
          <a:p>
            <a:pPr marL="0" indent="0">
              <a:buFontTx/>
              <a:buNone/>
            </a:pPr>
            <a:r>
              <a:rPr lang="fr-FR" dirty="0"/>
              <a:t>Un utilisateur peut soit un administrateur, un client, ou un prestataire (un commerçant)</a:t>
            </a:r>
          </a:p>
          <a:p>
            <a:pPr marL="342900" indent="-342900">
              <a:buFontTx/>
              <a:buChar char="-"/>
            </a:pPr>
            <a:endParaRPr lang="fr-FR" dirty="0"/>
          </a:p>
          <a:p>
            <a:pPr marL="342900" indent="-342900">
              <a:buFontTx/>
              <a:buChar char="-"/>
            </a:pPr>
            <a:endParaRPr lang="fr-FR" dirty="0"/>
          </a:p>
          <a:p>
            <a:pPr marL="0" indent="0">
              <a:buFontTx/>
              <a:buNone/>
            </a:pPr>
            <a:r>
              <a:rPr lang="fr-FR" dirty="0"/>
              <a:t>Création d’une application Echange de Livre </a:t>
            </a:r>
          </a:p>
          <a:p>
            <a:pPr marL="0" marR="0" lvl="0" indent="0" defTabSz="914400" rtl="0" eaLnBrk="1" fontAlgn="auto" latinLnBrk="0" hangingPunct="0">
              <a:lnSpc>
                <a:spcPct val="100000"/>
              </a:lnSpc>
              <a:spcBef>
                <a:spcPts val="0"/>
              </a:spcBef>
              <a:spcAft>
                <a:spcPts val="0"/>
              </a:spcAft>
              <a:buClrTx/>
              <a:buSzTx/>
              <a:buFontTx/>
              <a:buNone/>
              <a:tabLst/>
              <a:defRPr/>
            </a:pPr>
            <a:r>
              <a:rPr lang="fr-FR" dirty="0"/>
              <a:t>Un utilisateur peut soit un administrateur, un client</a:t>
            </a:r>
          </a:p>
          <a:p>
            <a:endParaRPr lang="fr-F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EA32C2-691B-4630-821B-CD36C213911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24D1D6-43A2-4527-9926-531AC17DC3D8}" type="slidenum">
              <a:t>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88273F-A5C8-47A5-8026-9BAEA93E934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DFC204-F056-428B-BAF7-4BEF350CA11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16329D-4B0D-4A05-B0B9-5B043D0DDFE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27B973-A68C-4FDA-92F6-1B4E3A2E530A}" type="slidenum">
              <a:t>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8D08C21-80BD-4EE1-B2BD-ADDC831D855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FD11374-4DE5-471A-B86E-ED0F70EB0EC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726B7A8-78CD-4203-A762-6984297622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E45C5D-8E0B-4D5F-9FDB-8AC7911EF282}" type="slidenum">
              <a:t>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5ABA6B3-1FD8-4660-BE65-077962E61F0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B9F24D9-5B62-4591-80C8-880FF1245B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D165FA-7F41-4C07-A639-F1838106DD3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230F5B-8282-4794-B1DF-0ED6C56938B9}" type="slidenum">
              <a:t>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2C65FD-4168-492A-8B26-6C09F7880D6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67FD0F1-5BC1-4671-89B3-8C376C627E6A}"/>
              </a:ext>
            </a:extLst>
          </p:cNvPr>
          <p:cNvSpPr txBox="1">
            <a:spLocks noGrp="1"/>
          </p:cNvSpPr>
          <p:nvPr>
            <p:ph type="body" sz="quarter" idx="1"/>
          </p:nvPr>
        </p:nvSpPr>
        <p:spPr/>
        <p:txBody>
          <a:bodyPr/>
          <a:lstStyle/>
          <a:p>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8837C4F-F683-41B6-8AE9-E29E5D1DC0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FB4F3A-AF6C-467B-BAEB-123C52C74857}" type="slidenum">
              <a:t>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236878-962E-4B8E-A123-A9FCA59B33B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CB7FB0-A0BB-47A6-913D-CB62DA3B1EE1}"/>
              </a:ext>
            </a:extLst>
          </p:cNvPr>
          <p:cNvSpPr txBox="1">
            <a:spLocks noGrp="1"/>
          </p:cNvSpPr>
          <p:nvPr>
            <p:ph type="body" sz="quarter" idx="1"/>
          </p:nvPr>
        </p:nvSpPr>
        <p:spPr/>
        <p:txBody>
          <a:bodyPr/>
          <a:lstStyle/>
          <a:p>
            <a:r>
              <a:rPr lang="fr-FR" sz="2000" b="0" i="0" u="none" strike="noStrike" kern="1200" cap="none" spc="0" baseline="0" dirty="0">
                <a:solidFill>
                  <a:srgbClr val="000000"/>
                </a:solidFill>
                <a:uFillTx/>
                <a:latin typeface="Arial" pitchFamily="18"/>
                <a:ea typeface="MS Gothic" pitchFamily="2"/>
                <a:cs typeface="Tahoma" pitchFamily="2"/>
              </a:rPr>
              <a:t>Ce qui doit être exprimé ne se limite pas à recenser ce qui est explicitement exprimé par le client, mais également à capter tout ce qui est implicite ou non dit : « une évidence ! » pour le client.</a:t>
            </a:r>
          </a:p>
          <a:p>
            <a:endParaRPr lang="fr-FR" sz="2000" b="0" i="0" u="none" strike="noStrike" kern="1200" cap="none" spc="0" baseline="0" dirty="0">
              <a:solidFill>
                <a:srgbClr val="000000"/>
              </a:solidFill>
              <a:uFillTx/>
              <a:latin typeface="Arial" pitchFamily="18"/>
              <a:ea typeface="MS Gothic" pitchFamily="2"/>
              <a:cs typeface="Tahoma" pitchFamily="2"/>
            </a:endParaRPr>
          </a:p>
          <a:p>
            <a:endParaRPr lang="fr-FR" sz="2000" b="0" i="0" u="none" strike="noStrike" kern="1200" cap="none" spc="0" baseline="0" dirty="0">
              <a:solidFill>
                <a:srgbClr val="000000"/>
              </a:solidFill>
              <a:uFillTx/>
              <a:latin typeface="Arial" pitchFamily="18"/>
              <a:ea typeface="MS Gothic" pitchFamily="2"/>
              <a:cs typeface="Tahoma" pitchFamily="2"/>
            </a:endParaRPr>
          </a:p>
          <a:p>
            <a:pPr algn="l"/>
            <a:r>
              <a:rPr lang="fr-FR" sz="2000" b="0" i="0" u="none" strike="noStrike" baseline="0" dirty="0">
                <a:latin typeface="Times New Roman" panose="02020603050405020304" pitchFamily="18" charset="0"/>
              </a:rPr>
              <a:t>Tous les besoins n’étant pas explicitement exprimés par le client, leur recueil ne peut se dérouler en une seule étape ; les besoins émergent au fur et à mesure :</a:t>
            </a:r>
          </a:p>
          <a:p>
            <a:pPr algn="l"/>
            <a:endParaRPr lang="fr-FR" sz="2000" b="0" i="0" u="none" strike="noStrike" baseline="0" dirty="0">
              <a:latin typeface="Times New Roman" panose="02020603050405020304" pitchFamily="18" charset="0"/>
            </a:endParaRP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Parce qu’entre la représentation qu’a le client de son futur produit, la difficulté éventuelle qu’il rencontre à le décrire, l’interprétation possible de cette description par l’équipe de réalisation et l’outil qui lui est livré au final, nombreuses sont les occasions de perdre le besoin réel. </a:t>
            </a: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Un besoin initial s’affine lorsque l’on visualise les premiers écrans qui s’enchaînent ; le client est ainsi mieux à même de réagir et de préciser ce qu’il souhaite vraiment et ce qu’il ne souhaite pas, en fonction de ce qu’il voit. Et l’on ne connaît jamais a priori la réaction du client !</a:t>
            </a:r>
          </a:p>
          <a:p>
            <a:pPr marL="342900" indent="-342900" algn="l">
              <a:buFont typeface="Arial" panose="020B0604020202020204" pitchFamily="34" charset="0"/>
              <a:buChar char="•"/>
            </a:pPr>
            <a:endParaRPr lang="fr-FR" sz="2000" b="0" i="0" u="none" strike="noStrike" baseline="0" dirty="0">
              <a:latin typeface="Times New Roman" panose="02020603050405020304" pitchFamily="18" charset="0"/>
            </a:endParaRP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Parce qu’une idée initiale peut, après discussion et analyse, s’avérer inutile, trop coûteuse ou n’être qu’un souhait secondaire.</a:t>
            </a:r>
          </a:p>
          <a:p>
            <a:pPr marL="0" indent="0" algn="l">
              <a:buFont typeface="Arial" panose="020B0604020202020204" pitchFamily="34" charset="0"/>
              <a:buNone/>
            </a:pPr>
            <a:endParaRPr lang="fr-FR" sz="2000" b="0" i="0" u="none" strike="noStrike" baseline="0" dirty="0">
              <a:latin typeface="Times New Roman" panose="02020603050405020304" pitchFamily="18" charset="0"/>
            </a:endParaRP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Parce que tous les besoins n’ont pas la même priorité et qu’il faut régulièrement arbitrer sur le report éventuel de telle ou telle fonctionnalité.</a:t>
            </a:r>
          </a:p>
          <a:p>
            <a:pPr marL="342900" indent="-342900" algn="l">
              <a:buFont typeface="Arial" panose="020B0604020202020204" pitchFamily="34" charset="0"/>
              <a:buChar char="•"/>
            </a:pPr>
            <a:endParaRPr lang="fr-FR" sz="2000" b="0" i="0" u="none" strike="noStrike" baseline="0" dirty="0">
              <a:latin typeface="Times New Roman" panose="02020603050405020304" pitchFamily="18" charset="0"/>
            </a:endParaRP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Parce que le marché est instable et que l’organisation doit être réactive face à ses fluctuations. On ne sait donc pas à quel moment du cycle de vie peut intervenir une nouvelle demande correspondant à un nouveau besoin.</a:t>
            </a:r>
          </a:p>
          <a:p>
            <a:pPr marL="342900" indent="-342900" algn="l">
              <a:buFont typeface="Arial" panose="020B0604020202020204" pitchFamily="34" charset="0"/>
              <a:buChar char="•"/>
            </a:pPr>
            <a:endParaRPr lang="fr-FR" sz="2000" b="0" i="0" u="none" strike="noStrike" baseline="0" dirty="0">
              <a:latin typeface="Times New Roman" panose="02020603050405020304" pitchFamily="18" charset="0"/>
            </a:endParaRPr>
          </a:p>
          <a:p>
            <a:pPr marL="342900" indent="-342900" algn="l">
              <a:buFont typeface="Arial" panose="020B0604020202020204" pitchFamily="34" charset="0"/>
              <a:buChar char="•"/>
            </a:pPr>
            <a:r>
              <a:rPr lang="fr-FR" sz="2000" b="0" i="0" u="none" strike="noStrike" baseline="0" dirty="0">
                <a:latin typeface="Times New Roman" panose="02020603050405020304" pitchFamily="18" charset="0"/>
              </a:rPr>
              <a:t> Parce que l’effet tunnel constaté lors de nombreux projets fait que le produit livré n’est plus en adéquation avec le marché au moment où il est livré ; de nouveaux besoins ont pu apparaître ou le besoin initial a pu évoluer entre temps.</a:t>
            </a:r>
          </a:p>
          <a:p>
            <a:pPr marL="241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1" i="0" u="none" strike="noStrike" kern="1200" cap="none" spc="0" normalizeH="0" baseline="0" noProof="0" dirty="0">
                <a:ln>
                  <a:noFill/>
                </a:ln>
                <a:solidFill>
                  <a:prstClr val="black"/>
                </a:solidFill>
                <a:effectLst/>
                <a:uLnTx/>
                <a:uFillTx/>
                <a:latin typeface="+mn-lt"/>
                <a:ea typeface="+mn-ea"/>
                <a:cs typeface="+mn-cs"/>
              </a:rPr>
              <a:t>L'effet tunnel </a:t>
            </a:r>
            <a:r>
              <a:rPr kumimoji="0" lang="fr-FR" sz="1200" b="0" i="0" u="none" strike="noStrike" kern="1200" cap="none" spc="0" normalizeH="0" baseline="0" noProof="0" dirty="0">
                <a:ln>
                  <a:noFill/>
                </a:ln>
                <a:solidFill>
                  <a:prstClr val="black"/>
                </a:solidFill>
                <a:effectLst/>
                <a:uLnTx/>
                <a:uFillTx/>
                <a:latin typeface="+mn-lt"/>
                <a:ea typeface="+mn-ea"/>
                <a:cs typeface="+mn-cs"/>
              </a:rPr>
              <a:t>: C'est lorsque pendant toute la durée du projet, le maître d'ouvrage et le maître d’œuvre ne se parlent pas</a:t>
            </a:r>
          </a:p>
          <a:p>
            <a:pPr marL="241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fr-FR" sz="1200" b="0" i="0" u="none" strike="noStrike" kern="1200" cap="none" spc="0" normalizeH="0" baseline="0" noProof="0" dirty="0">
              <a:ln>
                <a:noFill/>
              </a:ln>
              <a:solidFill>
                <a:prstClr val="black"/>
              </a:solidFill>
              <a:effectLst/>
              <a:uLnTx/>
              <a:uFillTx/>
              <a:latin typeface="+mn-lt"/>
              <a:ea typeface="+mn-ea"/>
              <a:cs typeface="+mn-cs"/>
            </a:endParaRPr>
          </a:p>
          <a:p>
            <a:pPr marL="342900" indent="-342900" algn="l">
              <a:buFont typeface="Arial" panose="020B0604020202020204" pitchFamily="34" charset="0"/>
              <a:buChar char="•"/>
            </a:pPr>
            <a:r>
              <a:rPr lang="fr-FR" dirty="0"/>
              <a:t>Parce que si l’on accepte d’introduire une nouvelle demande, le client devra peut-être renoncer à un autre besoin déjà exprimé pour respecter son budget ou l’échéance qu’il a fixée.</a:t>
            </a:r>
          </a:p>
          <a:p>
            <a:pPr marL="342900" indent="-342900" algn="l">
              <a:buFont typeface="Arial" panose="020B0604020202020204" pitchFamily="34" charset="0"/>
              <a:buChar char="•"/>
            </a:pPr>
            <a:endParaRPr lang="fr-FR" dirty="0"/>
          </a:p>
          <a:p>
            <a:r>
              <a:rPr lang="fr-FR" sz="2000" b="0" i="0" u="none" strike="noStrike" kern="1200" cap="none" spc="0" baseline="0" dirty="0">
                <a:solidFill>
                  <a:srgbClr val="000000"/>
                </a:solidFill>
                <a:uFillTx/>
                <a:latin typeface="Arial" pitchFamily="18"/>
                <a:ea typeface="MS Gothic" pitchFamily="2"/>
                <a:cs typeface="Tahoma" pitchFamily="2"/>
              </a:rPr>
              <a:t>Face à ce constat, le recueil et la hiérarchisation des besoins ne peuvent que s’inscrire dans une démarche itérative</a:t>
            </a:r>
          </a:p>
          <a:p>
            <a:endParaRPr lang="fr-FR" sz="2000" b="0" i="0" u="none" strike="noStrike" kern="1200" cap="none" spc="0" baseline="0" dirty="0">
              <a:solidFill>
                <a:srgbClr val="000000"/>
              </a:solidFill>
              <a:uFillTx/>
              <a:latin typeface="Arial" pitchFamily="18"/>
              <a:ea typeface="MS Gothic" pitchFamily="2"/>
              <a:cs typeface="Tahoma" pitchFamily="2"/>
            </a:endParaRPr>
          </a:p>
          <a:p>
            <a:endParaRPr lang="fr-FR" sz="2000" b="0" i="0" u="none" strike="noStrike" kern="1200" cap="none" spc="0" baseline="0" dirty="0">
              <a:solidFill>
                <a:srgbClr val="000000"/>
              </a:solidFill>
              <a:uFillTx/>
              <a:latin typeface="Arial" pitchFamily="18"/>
              <a:ea typeface="MS Gothic" pitchFamily="2"/>
              <a:cs typeface="Tahoma" pitchFamily="2"/>
            </a:endParaRPr>
          </a:p>
          <a:p>
            <a:r>
              <a:rPr lang="fr-FR" sz="2000" b="0" i="0" u="none" strike="noStrike" baseline="0" dirty="0">
                <a:solidFill>
                  <a:srgbClr val="000000"/>
                </a:solidFill>
                <a:latin typeface="Lora"/>
              </a:rPr>
              <a:t>Dans la gestion d’un </a:t>
            </a:r>
            <a:r>
              <a:rPr lang="fr-FR" sz="2000" b="1" i="0" u="none" strike="noStrike" baseline="0" dirty="0">
                <a:solidFill>
                  <a:srgbClr val="000000"/>
                </a:solidFill>
                <a:latin typeface="Lora"/>
              </a:rPr>
              <a:t>projet agile</a:t>
            </a:r>
            <a:r>
              <a:rPr lang="fr-FR" sz="2000" b="0" i="0" u="none" strike="noStrike" baseline="0" dirty="0">
                <a:solidFill>
                  <a:srgbClr val="000000"/>
                </a:solidFill>
                <a:latin typeface="Lora"/>
              </a:rPr>
              <a:t>, les besoins émergent toujours au fur et à mesure. </a:t>
            </a:r>
          </a:p>
          <a:p>
            <a:r>
              <a:rPr lang="fr-FR" sz="2000" b="0" i="0" u="none" strike="noStrike" baseline="0" dirty="0">
                <a:solidFill>
                  <a:srgbClr val="000000"/>
                </a:solidFill>
                <a:latin typeface="Lora"/>
              </a:rPr>
              <a:t>Ainsi, le recueil et la hiérarchisation des besoins ne peuvent que s’inscrire dans une démarche itérative. </a:t>
            </a:r>
          </a:p>
          <a:p>
            <a:r>
              <a:rPr lang="fr-FR" sz="2000" b="0" i="0" u="none" strike="noStrike" baseline="0" dirty="0">
                <a:solidFill>
                  <a:srgbClr val="000000"/>
                </a:solidFill>
                <a:latin typeface="Lora"/>
              </a:rPr>
              <a:t>Lors de votre réunion avec le client, vous pouvez appliquer une technique de neuf cases. </a:t>
            </a:r>
          </a:p>
          <a:p>
            <a:r>
              <a:rPr lang="fr-FR" sz="2000" b="0" i="0" u="none" strike="noStrike" baseline="0" dirty="0">
                <a:solidFill>
                  <a:srgbClr val="000000"/>
                </a:solidFill>
                <a:latin typeface="Lora"/>
              </a:rPr>
              <a:t>Cette technique est une démarche interactive d’interrogation du client, pour établir un dialogue utile et faciliter la compréhension de son « vrai » problème et de ses « vrais » besoins. </a:t>
            </a:r>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AFC71F-0DED-490C-856C-EF34A9D874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3ED214-05D7-4A00-A532-5DFBD383FEB4}" type="slidenum">
              <a:t>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0FD0AB0-E5F0-4788-842D-3510493E251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FD3251-224F-4637-9821-4060106A28C6}"/>
              </a:ext>
            </a:extLst>
          </p:cNvPr>
          <p:cNvSpPr txBox="1">
            <a:spLocks noGrp="1"/>
          </p:cNvSpPr>
          <p:nvPr>
            <p:ph type="body" sz="quarter" idx="1"/>
          </p:nvPr>
        </p:nvSpPr>
        <p:spPr/>
        <p:txBody>
          <a:bodyPr/>
          <a:lstStyle/>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Le brainstorming ou « remue-méninges »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idéal pour « défricher » les besoins encore flous et mal organisés des utilisateurs lors du démarrage d’un projet,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son principe consiste à organiser une ou plusieurs réunions courtes durant lesquelles chaque participant est autorisé à dire tout ce qui lui paraît important pour le projet.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L’idée est que personne ne se censure, on élargit, là encore, le domaine des possibles.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Un facilitateur amène le groupe à hiérarchiser les résultats. Le cas échéant, on réduira le périmètre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par la suite, d’où la distinction entre besoin initial et besoin à traiter.</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On pourra utiliser des outils de </a:t>
            </a:r>
            <a:r>
              <a:rPr kumimoji="0" lang="fr-FR" sz="2000" b="1" i="1" u="none" strike="noStrike" kern="1200" cap="none" spc="0" normalizeH="0" baseline="0" noProof="0" dirty="0" err="1">
                <a:ln>
                  <a:noFill/>
                </a:ln>
                <a:solidFill>
                  <a:srgbClr val="000000"/>
                </a:solidFill>
                <a:effectLst/>
                <a:uLnTx/>
                <a:uFillTx/>
                <a:latin typeface="Arial" panose="020B0604020202020204" pitchFamily="34" charset="0"/>
                <a:ea typeface="MS Gothic" pitchFamily="2"/>
                <a:cs typeface="Tahoma" pitchFamily="2"/>
              </a:rPr>
              <a:t>mind</a:t>
            </a:r>
            <a:r>
              <a:rPr kumimoji="0" lang="fr-FR" sz="2000" b="1" i="1"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 mapping</a:t>
            </a: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 Le </a:t>
            </a:r>
            <a:r>
              <a:rPr kumimoji="0" lang="fr-FR" sz="2000" b="1" i="0" u="none" strike="noStrike" kern="1200" cap="none" spc="0" normalizeH="0" baseline="0" noProof="0" dirty="0" err="1">
                <a:ln>
                  <a:noFill/>
                </a:ln>
                <a:solidFill>
                  <a:srgbClr val="000000"/>
                </a:solidFill>
                <a:effectLst/>
                <a:uLnTx/>
                <a:uFillTx/>
                <a:latin typeface="Arial" panose="020B0604020202020204" pitchFamily="34" charset="0"/>
                <a:ea typeface="MS Gothic" pitchFamily="2"/>
                <a:cs typeface="Tahoma" pitchFamily="2"/>
              </a:rPr>
              <a:t>mind</a:t>
            </a:r>
            <a:r>
              <a:rPr kumimoji="0" lang="fr-FR" sz="2000" b="1"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 mapping </a:t>
            </a: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est une façon de représenter graphiquement des idées, concepts ou informations.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La technique du schéma heuristique ou carte mentale (</a:t>
            </a:r>
            <a:r>
              <a:rPr kumimoji="0" lang="fr-FR" sz="2000" b="0" i="1" u="none" strike="noStrike" kern="1200" cap="none" spc="0" normalizeH="0" baseline="0" noProof="0" dirty="0" err="1">
                <a:ln>
                  <a:noFill/>
                </a:ln>
                <a:solidFill>
                  <a:srgbClr val="000000"/>
                </a:solidFill>
                <a:effectLst/>
                <a:uLnTx/>
                <a:uFillTx/>
                <a:latin typeface="Arial" panose="020B0604020202020204" pitchFamily="34" charset="0"/>
                <a:ea typeface="MS Gothic" pitchFamily="2"/>
                <a:cs typeface="Tahoma" pitchFamily="2"/>
              </a:rPr>
              <a:t>mind</a:t>
            </a:r>
            <a:r>
              <a:rPr kumimoji="0" lang="fr-FR" sz="2000" b="0" i="1"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 </a:t>
            </a:r>
            <a:r>
              <a:rPr kumimoji="0" lang="fr-FR" sz="2000" b="0" i="1" u="none" strike="noStrike" kern="1200" cap="none" spc="0" normalizeH="0" baseline="0" noProof="0" dirty="0" err="1">
                <a:ln>
                  <a:noFill/>
                </a:ln>
                <a:solidFill>
                  <a:srgbClr val="000000"/>
                </a:solidFill>
                <a:effectLst/>
                <a:uLnTx/>
                <a:uFillTx/>
                <a:latin typeface="Arial" panose="020B0604020202020204" pitchFamily="34" charset="0"/>
                <a:ea typeface="MS Gothic" pitchFamily="2"/>
                <a:cs typeface="Tahoma" pitchFamily="2"/>
              </a:rPr>
              <a:t>map</a:t>
            </a: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 part d’une idée centrale ou d’une question, et permet d’organiser et de représenter</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rPr>
              <a:t>l’information d’une manière visuelle et structurée de telle façon qu’elle invite à la découverte de nouvelles idées ou informations..</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L’analyse de la concurrence ou « benchmark »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 L’offre suscite le besoin ! » C’est un des meilleurs moyens de découvrir ses propres besoins.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De même qu’une analyse des progiciels du marché ouvre le champ des fonctionnalités possibles.</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Lorsqu’on veut affiner le besoin, on réduit le périmètre d’investigation ; on privilégiera</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alors les interviews et les </a:t>
            </a:r>
            <a:r>
              <a:rPr kumimoji="0" lang="fr-FR" sz="2000" b="0" i="1"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ateliers facilités</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a:t>
            </a: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L’interview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c’est la technique la plus directe pour approfondir les besoins, mais peut-être pas la plus simple, puisqu’elle nécessite une certaine expérience et un réel</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savoir-faire. On aura, au préalable, préparé un questionnaire pour guider et optimiser l’entretien.</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L’atelier facilité ou workshop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forum d’échanges, un groupe de travail se réunit pour travailler sur un thème donné ou sur un groupe de besoins.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Le rôle de l’animateur, l’organisation matérielle ou l’équipement de la salle, le processus structuré (convocation, rédaction des comptes rendus et validation), sont des facteurs clés de la réussite de ces ateliers.</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L’objectif est de conduire à une prise de décision consensuelle</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L’analyse de l’existant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il s’agit, ici, d’examiner les applications existantes pour en évaluer les forces et les faiblesses, et de mettre au point la stratégie d’évolution :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doit on réutiliser certaines fonctions ? Dans quelle proportion doit-on remplacer des fonctions existantes ? Comment les améliorer ? On parle souvent de </a:t>
            </a:r>
            <a:r>
              <a:rPr kumimoji="0" lang="fr-FR" sz="2000" b="0" i="1"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gap </a:t>
            </a:r>
            <a:r>
              <a:rPr kumimoji="0" lang="fr-FR" sz="2000" b="0" i="1" u="none" strike="noStrike" kern="1200" cap="none" spc="0" normalizeH="0" baseline="0" noProof="0" dirty="0" err="1">
                <a:ln>
                  <a:noFill/>
                </a:ln>
                <a:solidFill>
                  <a:srgbClr val="000000"/>
                </a:solidFill>
                <a:effectLst/>
                <a:uLnTx/>
                <a:uFillTx/>
                <a:latin typeface="Times New Roman" panose="02020603050405020304" pitchFamily="18" charset="0"/>
                <a:ea typeface="MS Gothic" pitchFamily="2"/>
                <a:cs typeface="Tahoma" pitchFamily="2"/>
              </a:rPr>
              <a:t>analysis</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L’observation du comportement de l’utilisateur « en situation »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souvent utilisée par les ergonomes, cette technique est efficace pour bien comprendre le comportement des utilisateurs sur leur poste de travail ou autour du poste de travail.</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En notant toutes les astuces qu’un utilisateur trouve pour compenser les manques d’une application (</a:t>
            </a:r>
            <a:r>
              <a:rPr kumimoji="0" lang="fr-FR" sz="2000" b="0" i="0" u="none" strike="noStrike" kern="1200" cap="none" spc="0" normalizeH="0" baseline="0" noProof="0" dirty="0" err="1">
                <a:ln>
                  <a:noFill/>
                </a:ln>
                <a:solidFill>
                  <a:srgbClr val="000000"/>
                </a:solidFill>
                <a:effectLst/>
                <a:uLnTx/>
                <a:uFillTx/>
                <a:latin typeface="Times New Roman" panose="02020603050405020304" pitchFamily="18" charset="0"/>
                <a:ea typeface="MS Gothic" pitchFamily="2"/>
                <a:cs typeface="Tahoma" pitchFamily="2"/>
              </a:rPr>
              <a:t>Postit</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carnets, notes…), on prend la mesure de ses limites et de ses failles qu’il faudra combler.</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On peut apprécier l’application rigoureuse de telle procédure ou, au contraire, comprendre pourquoi elle est partiellement appliquée voire totalement contournée</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endParaRP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Le </a:t>
            </a:r>
            <a:r>
              <a:rPr kumimoji="0" lang="fr-FR" sz="2000" b="1" i="0" u="none" strike="noStrike" kern="1200" cap="none" spc="0" normalizeH="0" baseline="0" noProof="0" dirty="0">
                <a:ln>
                  <a:noFill/>
                </a:ln>
                <a:solidFill>
                  <a:srgbClr val="000000"/>
                </a:solidFill>
                <a:effectLst/>
                <a:uLnTx/>
                <a:uFillTx/>
                <a:latin typeface="Arial" pitchFamily="18"/>
                <a:ea typeface="MS Gothic" pitchFamily="2"/>
                <a:cs typeface="Tahoma" pitchFamily="2"/>
              </a:rPr>
              <a:t>questionnaire </a:t>
            </a: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est une autre technique encore utilisée mais dont on a peut-être un peu abusé à une certaine époque, notamment lorsqu’on sondait la satisfaction des utilisateurs pour faire évoluer une application.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Il permet de recueillir rapidement les avis de plusieurs personnes sur un certain nombre de points.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Combinant questions fermées, ciblées, et questions ouvertes, le questionnaire doit envisager toutes les alternatives et ne pas induire les réponses.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Anonyme ou non, il reste cependant restrictif, même avec des questions ouvertes.</a:t>
            </a:r>
          </a:p>
          <a:p>
            <a:pPr marL="215999" marR="0" lvl="0" indent="-215999"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Dans une </a:t>
            </a:r>
            <a:r>
              <a:rPr kumimoji="0" lang="fr-FR" sz="2000" b="1"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approche agile, </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l’équipe de réalisation privilégie le contact direct, en face à face, avec le client ou les utilisateurs, qui expriment eux-mêmes leurs besoins.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Le temps non consommé à la longue description des besoins est utilement consacré au dialogue, à la levée des ambiguïtés, à la rédaction des scénarios de tests, au développement et à la validation avec le client.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Les longues descriptions sont aussi volontiers troquées contre des exemples, repris pour les scénarios de tests.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Une autre façon de dire : le temps économisé est consacré à l’élaboration des tests qui deviennent des livrables complémentaires</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des spécifications ; on parle de </a:t>
            </a:r>
            <a:r>
              <a:rPr kumimoji="0" lang="fr-FR" sz="2000" b="0" i="1"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tests </a:t>
            </a:r>
            <a:r>
              <a:rPr kumimoji="0" lang="fr-FR" sz="2000" b="0" i="1" u="none" strike="noStrike" kern="1200" cap="none" spc="0" normalizeH="0" baseline="0" noProof="0" dirty="0" err="1">
                <a:ln>
                  <a:noFill/>
                </a:ln>
                <a:solidFill>
                  <a:srgbClr val="000000"/>
                </a:solidFill>
                <a:effectLst/>
                <a:uLnTx/>
                <a:uFillTx/>
                <a:latin typeface="Times New Roman" panose="02020603050405020304" pitchFamily="18" charset="0"/>
                <a:ea typeface="MS Gothic" pitchFamily="2"/>
                <a:cs typeface="Tahoma" pitchFamily="2"/>
              </a:rPr>
              <a:t>driven</a:t>
            </a:r>
            <a:r>
              <a:rPr kumimoji="0" lang="fr-FR" sz="2000" b="0" i="1"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a:t>
            </a:r>
            <a:r>
              <a:rPr kumimoji="0" lang="fr-FR" sz="2000" b="0" i="1" u="none" strike="noStrike" kern="1200" cap="none" spc="0" normalizeH="0" baseline="0" noProof="0" dirty="0" err="1">
                <a:ln>
                  <a:noFill/>
                </a:ln>
                <a:solidFill>
                  <a:srgbClr val="000000"/>
                </a:solidFill>
                <a:effectLst/>
                <a:uLnTx/>
                <a:uFillTx/>
                <a:latin typeface="Times New Roman" panose="02020603050405020304" pitchFamily="18" charset="0"/>
                <a:ea typeface="MS Gothic" pitchFamily="2"/>
                <a:cs typeface="Tahoma" pitchFamily="2"/>
              </a:rPr>
              <a:t>requirements</a:t>
            </a: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 Le recueil des besoins n’est plus une étape formelle limitée dans le temps au début du projet, mais fait partie intégrante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Times New Roman" panose="02020603050405020304" pitchFamily="18" charset="0"/>
                <a:ea typeface="MS Gothic" pitchFamily="2"/>
                <a:cs typeface="Tahoma" pitchFamily="2"/>
              </a:rPr>
              <a:t>du processus de réalisation.</a:t>
            </a:r>
          </a:p>
          <a:p>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7C69E51-C6F9-4B0B-9FF1-3E248C6E1E8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3E1382-701E-42AB-8A90-A148E7ADCE70}" type="slidenum">
              <a:t>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F65642-7E24-4337-BAE2-1E834705225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E3A0078-47E1-46A6-BED7-5C8BE307A425}"/>
              </a:ext>
            </a:extLst>
          </p:cNvPr>
          <p:cNvSpPr txBox="1">
            <a:spLocks noGrp="1"/>
          </p:cNvSpPr>
          <p:nvPr>
            <p:ph type="body" sz="quarter" idx="1"/>
          </p:nvPr>
        </p:nvSpPr>
        <p:spPr/>
        <p:txBody>
          <a:bodyPr/>
          <a:lstStyle/>
          <a:p>
            <a:pPr algn="l"/>
            <a:r>
              <a:rPr lang="fr-FR" sz="2000" b="1" i="0" u="none" strike="noStrike" baseline="0" dirty="0">
                <a:latin typeface="Times New Roman" panose="02020603050405020304" pitchFamily="18" charset="0"/>
              </a:rPr>
              <a:t>Le brainstorming ou « remue-méninges » </a:t>
            </a:r>
            <a:r>
              <a:rPr lang="fr-FR" sz="2000" b="0" i="0" u="none" strike="noStrike" baseline="0" dirty="0">
                <a:latin typeface="Times New Roman" panose="02020603050405020304" pitchFamily="18" charset="0"/>
              </a:rPr>
              <a:t>: idéal pour « défricher » les besoins encore flous et mal organisés des utilisateurs lors du démarrage d’un projet, </a:t>
            </a:r>
          </a:p>
          <a:p>
            <a:pPr algn="l"/>
            <a:r>
              <a:rPr lang="fr-FR" sz="2000" b="0" i="0" u="none" strike="noStrike" baseline="0" dirty="0">
                <a:latin typeface="Times New Roman" panose="02020603050405020304" pitchFamily="18" charset="0"/>
              </a:rPr>
              <a:t>son principe consiste à organiser une ou plusieurs réunions courtes durant lesquelles chaque participant est autorisé à dire tout ce qui lui paraît important pour le projet. </a:t>
            </a:r>
          </a:p>
          <a:p>
            <a:pPr algn="l"/>
            <a:r>
              <a:rPr lang="fr-FR" sz="2000" b="0" i="0" u="none" strike="noStrike" baseline="0" dirty="0">
                <a:latin typeface="Times New Roman" panose="02020603050405020304" pitchFamily="18" charset="0"/>
              </a:rPr>
              <a:t>L’idée est que personne ne se censure, on élargit, là encore, le domaine des possibles. </a:t>
            </a:r>
          </a:p>
          <a:p>
            <a:pPr algn="l"/>
            <a:r>
              <a:rPr lang="fr-FR" sz="2000" b="0" i="0" u="none" strike="noStrike" baseline="0" dirty="0">
                <a:latin typeface="Times New Roman" panose="02020603050405020304" pitchFamily="18" charset="0"/>
              </a:rPr>
              <a:t>Un facilitateur amène le groupe à hiérarchiser les résultats. Le cas échéant, on réduira le périmètre</a:t>
            </a:r>
          </a:p>
          <a:p>
            <a:pPr algn="l"/>
            <a:r>
              <a:rPr lang="fr-FR" sz="2000" b="0" i="0" u="none" strike="noStrike" baseline="0" dirty="0">
                <a:latin typeface="Times New Roman" panose="02020603050405020304" pitchFamily="18" charset="0"/>
              </a:rPr>
              <a:t>par la suite, d’où la distinction entre besoin initial et besoin à traiter.</a:t>
            </a:r>
          </a:p>
          <a:p>
            <a:pPr algn="l"/>
            <a:endParaRPr lang="fr-FR" sz="2000" b="0" i="0" u="none" strike="noStrike" baseline="0" dirty="0">
              <a:latin typeface="Times New Roman" panose="02020603050405020304" pitchFamily="18" charset="0"/>
            </a:endParaRPr>
          </a:p>
          <a:p>
            <a:pPr algn="l"/>
            <a:r>
              <a:rPr lang="fr-FR" sz="2000" b="0" i="0" u="none" strike="noStrike" baseline="0" dirty="0">
                <a:latin typeface="Arial" panose="020B0604020202020204" pitchFamily="34" charset="0"/>
              </a:rPr>
              <a:t>On pourra utiliser des outils de </a:t>
            </a:r>
            <a:r>
              <a:rPr lang="fr-FR" sz="2000" b="1" i="1" u="none" strike="noStrike" baseline="0" dirty="0" err="1">
                <a:latin typeface="Arial" panose="020B0604020202020204" pitchFamily="34" charset="0"/>
              </a:rPr>
              <a:t>mind</a:t>
            </a:r>
            <a:r>
              <a:rPr lang="fr-FR" sz="2000" b="1" i="1" u="none" strike="noStrike" baseline="0" dirty="0">
                <a:latin typeface="Arial" panose="020B0604020202020204" pitchFamily="34" charset="0"/>
              </a:rPr>
              <a:t> mapping</a:t>
            </a:r>
            <a:r>
              <a:rPr lang="fr-FR" sz="2000" b="0" i="0" u="none" strike="noStrike" baseline="0" dirty="0">
                <a:latin typeface="Arial" panose="020B0604020202020204" pitchFamily="34" charset="0"/>
              </a:rPr>
              <a:t>. Le </a:t>
            </a:r>
            <a:r>
              <a:rPr lang="fr-FR" sz="2000" b="1" i="0" u="none" strike="noStrike" baseline="0" dirty="0" err="1">
                <a:latin typeface="Arial" panose="020B0604020202020204" pitchFamily="34" charset="0"/>
              </a:rPr>
              <a:t>mind</a:t>
            </a:r>
            <a:r>
              <a:rPr lang="fr-FR" sz="2000" b="1" i="0" u="none" strike="noStrike" baseline="0" dirty="0">
                <a:latin typeface="Arial" panose="020B0604020202020204" pitchFamily="34" charset="0"/>
              </a:rPr>
              <a:t> mapping </a:t>
            </a:r>
            <a:r>
              <a:rPr lang="fr-FR" sz="2000" b="0" i="0" u="none" strike="noStrike" baseline="0" dirty="0">
                <a:latin typeface="Arial" panose="020B0604020202020204" pitchFamily="34" charset="0"/>
              </a:rPr>
              <a:t>est une façon de représenter graphiquement des idées, concepts ou informations. </a:t>
            </a:r>
          </a:p>
          <a:p>
            <a:pPr algn="l"/>
            <a:r>
              <a:rPr lang="fr-FR" sz="2000" b="0" i="0" u="none" strike="noStrike" baseline="0" dirty="0">
                <a:latin typeface="Arial" panose="020B0604020202020204" pitchFamily="34" charset="0"/>
              </a:rPr>
              <a:t>La technique du schéma heuristique ou carte mentale (</a:t>
            </a:r>
            <a:r>
              <a:rPr lang="fr-FR" sz="2000" b="0" i="1" u="none" strike="noStrike" baseline="0" dirty="0" err="1">
                <a:latin typeface="Arial" panose="020B0604020202020204" pitchFamily="34" charset="0"/>
              </a:rPr>
              <a:t>mind</a:t>
            </a:r>
            <a:r>
              <a:rPr lang="fr-FR" sz="2000" b="0" i="1" u="none" strike="noStrike" baseline="0" dirty="0">
                <a:latin typeface="Arial" panose="020B0604020202020204" pitchFamily="34" charset="0"/>
              </a:rPr>
              <a:t> </a:t>
            </a:r>
            <a:r>
              <a:rPr lang="fr-FR" sz="2000" b="0" i="1" u="none" strike="noStrike" baseline="0" dirty="0" err="1">
                <a:latin typeface="Arial" panose="020B0604020202020204" pitchFamily="34" charset="0"/>
              </a:rPr>
              <a:t>map</a:t>
            </a:r>
            <a:r>
              <a:rPr lang="fr-FR" sz="2000" b="0" i="0" u="none" strike="noStrike" baseline="0" dirty="0">
                <a:latin typeface="Arial" panose="020B0604020202020204" pitchFamily="34" charset="0"/>
              </a:rPr>
              <a:t>) part d’une idée centrale ou d’une question, et permet d’organiser et de représenter</a:t>
            </a:r>
          </a:p>
          <a:p>
            <a:pPr algn="l"/>
            <a:r>
              <a:rPr lang="fr-FR" sz="2000" b="0" i="0" u="none" strike="noStrike" baseline="0" dirty="0">
                <a:latin typeface="Arial" panose="020B0604020202020204" pitchFamily="34" charset="0"/>
              </a:rPr>
              <a:t>l’information d’une manière visuelle et structurée de telle façon qu’elle invite à la découverte de nouvelles idées ou informations..</a:t>
            </a:r>
          </a:p>
          <a:p>
            <a:pPr algn="l"/>
            <a:endParaRPr lang="fr-FR" sz="2000" b="0" i="0" u="none" strike="noStrike" baseline="0" dirty="0">
              <a:latin typeface="Arial" panose="020B0604020202020204" pitchFamily="34" charset="0"/>
            </a:endParaRPr>
          </a:p>
          <a:p>
            <a:pPr algn="l"/>
            <a:r>
              <a:rPr lang="fr-FR" sz="2000" b="1" i="0" u="none" strike="noStrike" baseline="0" dirty="0">
                <a:latin typeface="Times New Roman" panose="02020603050405020304" pitchFamily="18" charset="0"/>
              </a:rPr>
              <a:t>L’analyse de la concurrence ou « benchmark » </a:t>
            </a:r>
            <a:r>
              <a:rPr lang="fr-FR" sz="2000" b="0" i="0" u="none" strike="noStrike" baseline="0" dirty="0">
                <a:latin typeface="Times New Roman" panose="02020603050405020304" pitchFamily="18" charset="0"/>
              </a:rPr>
              <a:t>: « L’offre suscite le besoin ! » C’est un des meilleurs moyens de découvrir ses propres besoins. </a:t>
            </a:r>
          </a:p>
          <a:p>
            <a:pPr algn="l"/>
            <a:r>
              <a:rPr lang="fr-FR" sz="2000" b="0" i="0" u="none" strike="noStrike" baseline="0" dirty="0">
                <a:latin typeface="Times New Roman" panose="02020603050405020304" pitchFamily="18" charset="0"/>
              </a:rPr>
              <a:t>De même qu’une analyse des progiciels du marché ouvre le champ des fonctionnalités possibles.</a:t>
            </a:r>
          </a:p>
          <a:p>
            <a:pPr algn="l"/>
            <a:r>
              <a:rPr lang="fr-FR" sz="2000" b="0" i="0" u="none" strike="noStrike" baseline="0" dirty="0">
                <a:latin typeface="Times New Roman" panose="02020603050405020304" pitchFamily="18" charset="0"/>
              </a:rPr>
              <a:t>Lorsqu’on veut affiner le besoin, on réduit le périmètre d’investigation ; on privilégiera</a:t>
            </a:r>
          </a:p>
          <a:p>
            <a:pPr algn="l"/>
            <a:r>
              <a:rPr lang="fr-FR" sz="2000" b="0" i="0" u="none" strike="noStrike" baseline="0" dirty="0">
                <a:latin typeface="Times New Roman" panose="02020603050405020304" pitchFamily="18" charset="0"/>
              </a:rPr>
              <a:t>alors les interviews et les </a:t>
            </a:r>
            <a:r>
              <a:rPr lang="fr-FR" sz="2000" b="0" i="1" u="none" strike="noStrike" baseline="0" dirty="0">
                <a:latin typeface="Times New Roman" panose="02020603050405020304" pitchFamily="18" charset="0"/>
              </a:rPr>
              <a:t>ateliers facilités</a:t>
            </a:r>
            <a:r>
              <a:rPr lang="fr-FR" sz="2000" b="0" i="0" u="none" strike="noStrike" baseline="0" dirty="0">
                <a:latin typeface="Times New Roman" panose="02020603050405020304" pitchFamily="18" charset="0"/>
              </a:rPr>
              <a:t>.</a:t>
            </a:r>
          </a:p>
          <a:p>
            <a:pPr algn="l"/>
            <a:endParaRPr lang="fr-FR" sz="2000" b="0" i="0" u="none" strike="noStrike" baseline="0" dirty="0">
              <a:latin typeface="Times New Roman" panose="02020603050405020304" pitchFamily="18" charset="0"/>
            </a:endParaRPr>
          </a:p>
          <a:p>
            <a:pPr algn="l"/>
            <a:r>
              <a:rPr lang="fr-FR" sz="2000" b="0" i="0" u="none" strike="noStrike" baseline="0" dirty="0">
                <a:latin typeface="Times New Roman" panose="02020603050405020304" pitchFamily="18" charset="0"/>
              </a:rPr>
              <a:t> </a:t>
            </a:r>
            <a:r>
              <a:rPr lang="fr-FR" sz="2000" b="1" i="0" u="none" strike="noStrike" baseline="0" dirty="0">
                <a:latin typeface="Times New Roman" panose="02020603050405020304" pitchFamily="18" charset="0"/>
              </a:rPr>
              <a:t>L’interview </a:t>
            </a:r>
            <a:r>
              <a:rPr lang="fr-FR" sz="2000" b="0" i="0" u="none" strike="noStrike" baseline="0" dirty="0">
                <a:latin typeface="Times New Roman" panose="02020603050405020304" pitchFamily="18" charset="0"/>
              </a:rPr>
              <a:t>: c’est la technique la plus directe pour approfondir les besoins, mais peut-être pas la plus simple, puisqu’elle nécessite une certaine expérience et un réel</a:t>
            </a:r>
          </a:p>
          <a:p>
            <a:pPr algn="l"/>
            <a:r>
              <a:rPr lang="fr-FR" sz="2000" b="0" i="0" u="none" strike="noStrike" baseline="0" dirty="0">
                <a:latin typeface="Times New Roman" panose="02020603050405020304" pitchFamily="18" charset="0"/>
              </a:rPr>
              <a:t>savoir-faire. On aura, au préalable, préparé un questionnaire pour guider et optimiser l’entretien.</a:t>
            </a:r>
          </a:p>
          <a:p>
            <a:pPr algn="l"/>
            <a:endParaRPr lang="fr-FR" sz="2000" b="0" i="0" u="none" strike="noStrike" baseline="0" dirty="0">
              <a:latin typeface="Times New Roman" panose="02020603050405020304" pitchFamily="18" charset="0"/>
            </a:endParaRPr>
          </a:p>
          <a:p>
            <a:pPr algn="l"/>
            <a:r>
              <a:rPr lang="fr-FR" sz="2000" b="1" i="0" u="none" strike="noStrike" baseline="0" dirty="0">
                <a:latin typeface="Times New Roman" panose="02020603050405020304" pitchFamily="18" charset="0"/>
              </a:rPr>
              <a:t>L’atelier facilité ou workshop </a:t>
            </a:r>
            <a:r>
              <a:rPr lang="fr-FR" sz="2000" b="0" i="0" u="none" strike="noStrike" baseline="0" dirty="0">
                <a:latin typeface="Times New Roman" panose="02020603050405020304" pitchFamily="18" charset="0"/>
              </a:rPr>
              <a:t>: forum d’échanges, un groupe de travail se réunit pour travailler sur un thème donné ou sur un groupe de besoins. </a:t>
            </a:r>
          </a:p>
          <a:p>
            <a:pPr algn="l"/>
            <a:r>
              <a:rPr lang="fr-FR" sz="2000" b="0" i="0" u="none" strike="noStrike" baseline="0" dirty="0">
                <a:latin typeface="Times New Roman" panose="02020603050405020304" pitchFamily="18" charset="0"/>
              </a:rPr>
              <a:t>Le rôle de l’animateur, l’organisation matérielle ou l’équipement de la salle, le processus structuré (convocation, rédaction des comptes rendus et validation), sont des facteurs clés de la réussite de ces ateliers.</a:t>
            </a:r>
          </a:p>
          <a:p>
            <a:pPr algn="l"/>
            <a:r>
              <a:rPr lang="fr-FR" sz="2000" b="0" i="0" u="none" strike="noStrike" baseline="0" dirty="0">
                <a:latin typeface="Times New Roman" panose="02020603050405020304" pitchFamily="18" charset="0"/>
              </a:rPr>
              <a:t>L’objectif est de conduire à une prise de décision consensuelle</a:t>
            </a:r>
          </a:p>
          <a:p>
            <a:pPr algn="l"/>
            <a:endParaRPr lang="fr-FR" sz="2000" b="0" i="0" u="none" strike="noStrike" baseline="0" dirty="0">
              <a:latin typeface="Times New Roman" panose="02020603050405020304" pitchFamily="18" charset="0"/>
            </a:endParaRPr>
          </a:p>
          <a:p>
            <a:pPr algn="l"/>
            <a:r>
              <a:rPr lang="fr-FR" sz="2000" b="1" i="0" u="none" strike="noStrike" baseline="0" dirty="0">
                <a:latin typeface="Times New Roman" panose="02020603050405020304" pitchFamily="18" charset="0"/>
              </a:rPr>
              <a:t>L’analyse de l’existant </a:t>
            </a:r>
            <a:r>
              <a:rPr lang="fr-FR" sz="2000" b="0" i="0" u="none" strike="noStrike" baseline="0" dirty="0">
                <a:latin typeface="Times New Roman" panose="02020603050405020304" pitchFamily="18" charset="0"/>
              </a:rPr>
              <a:t>: il s’agit, ici, d’examiner les applications existantes pour en évaluer les forces et les faiblesses, et de mettre au point la stratégie d’évolution : </a:t>
            </a:r>
          </a:p>
          <a:p>
            <a:pPr algn="l"/>
            <a:r>
              <a:rPr lang="fr-FR" sz="2000" b="0" i="0" u="none" strike="noStrike" baseline="0" dirty="0">
                <a:latin typeface="Times New Roman" panose="02020603050405020304" pitchFamily="18" charset="0"/>
              </a:rPr>
              <a:t>doit on réutiliser certaines fonctions ? Dans quelle proportion doit-on remplacer des fonctions existantes ? Comment les améliorer ? On parle souvent de </a:t>
            </a:r>
            <a:r>
              <a:rPr lang="fr-FR" sz="2000" b="0" i="1" u="none" strike="noStrike" baseline="0" dirty="0">
                <a:latin typeface="Times New Roman" panose="02020603050405020304" pitchFamily="18" charset="0"/>
              </a:rPr>
              <a:t>gap </a:t>
            </a:r>
            <a:r>
              <a:rPr lang="fr-FR" sz="2000" b="0" i="1" u="none" strike="noStrike" baseline="0" dirty="0" err="1">
                <a:latin typeface="Times New Roman" panose="02020603050405020304" pitchFamily="18" charset="0"/>
              </a:rPr>
              <a:t>analysis</a:t>
            </a:r>
            <a:r>
              <a:rPr lang="fr-FR" sz="2000" b="0" i="0" u="none" strike="noStrike" baseline="0" dirty="0">
                <a:latin typeface="Times New Roman" panose="02020603050405020304" pitchFamily="18" charset="0"/>
              </a:rPr>
              <a:t>.</a:t>
            </a:r>
          </a:p>
          <a:p>
            <a:pPr algn="l"/>
            <a:endParaRPr lang="fr-FR" sz="2000" b="0" i="0" u="none" strike="noStrike" baseline="0" dirty="0">
              <a:latin typeface="Times New Roman" panose="02020603050405020304" pitchFamily="18" charset="0"/>
            </a:endParaRPr>
          </a:p>
          <a:p>
            <a:pPr algn="l"/>
            <a:r>
              <a:rPr lang="fr-FR" sz="2000" b="1" i="0" u="none" strike="noStrike" baseline="0" dirty="0">
                <a:latin typeface="Times New Roman" panose="02020603050405020304" pitchFamily="18" charset="0"/>
              </a:rPr>
              <a:t>L’observation du comportement de l’utilisateur « en situation » </a:t>
            </a:r>
            <a:r>
              <a:rPr lang="fr-FR" sz="2000" b="0" i="0" u="none" strike="noStrike" baseline="0" dirty="0">
                <a:latin typeface="Times New Roman" panose="02020603050405020304" pitchFamily="18" charset="0"/>
              </a:rPr>
              <a:t>: souvent utilisée par les ergonomes, cette technique est efficace pour bien comprendre le comportement des utilisateurs sur leur poste de travail ou autour du poste de travail.</a:t>
            </a:r>
          </a:p>
          <a:p>
            <a:pPr algn="l"/>
            <a:r>
              <a:rPr lang="fr-FR" sz="2000" b="0" i="0" u="none" strike="noStrike" baseline="0" dirty="0">
                <a:latin typeface="Times New Roman" panose="02020603050405020304" pitchFamily="18" charset="0"/>
              </a:rPr>
              <a:t>En notant toutes les astuces qu’un utilisateur trouve pour compenser les manques d’une application (</a:t>
            </a:r>
            <a:r>
              <a:rPr lang="fr-FR" sz="2000" b="0" i="0" u="none" strike="noStrike" baseline="0" dirty="0" err="1">
                <a:latin typeface="Times New Roman" panose="02020603050405020304" pitchFamily="18" charset="0"/>
              </a:rPr>
              <a:t>Postit</a:t>
            </a:r>
            <a:r>
              <a:rPr lang="fr-FR" sz="2000" b="0" i="0" u="none" strike="noStrike" baseline="0" dirty="0">
                <a:latin typeface="Times New Roman" panose="02020603050405020304" pitchFamily="18" charset="0"/>
              </a:rPr>
              <a:t>, carnets, notes…), on prend la mesure de ses limites et de ses failles qu’il faudra combler.</a:t>
            </a:r>
          </a:p>
          <a:p>
            <a:pPr algn="l"/>
            <a:r>
              <a:rPr lang="fr-FR" sz="2000" b="0" i="0" u="none" strike="noStrike" baseline="0" dirty="0">
                <a:latin typeface="Times New Roman" panose="02020603050405020304" pitchFamily="18" charset="0"/>
              </a:rPr>
              <a:t>On peut apprécier l’application rigoureuse de telle procédure ou, au contraire, comprendre pourquoi elle est partiellement appliquée voire totalement contournée</a:t>
            </a:r>
          </a:p>
          <a:p>
            <a:pPr algn="l"/>
            <a:endParaRPr lang="fr-FR" sz="2000" b="0" i="0" u="none" strike="noStrike" baseline="0" dirty="0">
              <a:latin typeface="Times New Roman" panose="02020603050405020304" pitchFamily="18" charset="0"/>
            </a:endParaRPr>
          </a:p>
          <a:p>
            <a:r>
              <a:rPr lang="fr-FR" sz="2000" b="0" i="0" u="none" strike="noStrike" kern="1200" cap="none" spc="0" baseline="0" dirty="0">
                <a:solidFill>
                  <a:srgbClr val="000000"/>
                </a:solidFill>
                <a:uFillTx/>
                <a:latin typeface="Arial" pitchFamily="18"/>
                <a:ea typeface="MS Gothic" pitchFamily="2"/>
                <a:cs typeface="Tahoma" pitchFamily="2"/>
              </a:rPr>
              <a:t>Le </a:t>
            </a:r>
            <a:r>
              <a:rPr lang="fr-FR" sz="2000" b="1" i="0" u="none" strike="noStrike" kern="1200" cap="none" spc="0" baseline="0" dirty="0">
                <a:solidFill>
                  <a:srgbClr val="000000"/>
                </a:solidFill>
                <a:uFillTx/>
                <a:latin typeface="Arial" pitchFamily="18"/>
                <a:ea typeface="MS Gothic" pitchFamily="2"/>
                <a:cs typeface="Tahoma" pitchFamily="2"/>
              </a:rPr>
              <a:t>questionnaire </a:t>
            </a:r>
            <a:r>
              <a:rPr lang="fr-FR" sz="2000" b="0" i="0" u="none" strike="noStrike" kern="1200" cap="none" spc="0" baseline="0" dirty="0">
                <a:solidFill>
                  <a:srgbClr val="000000"/>
                </a:solidFill>
                <a:uFillTx/>
                <a:latin typeface="Arial" pitchFamily="18"/>
                <a:ea typeface="MS Gothic" pitchFamily="2"/>
                <a:cs typeface="Tahoma" pitchFamily="2"/>
              </a:rPr>
              <a:t>est une autre technique encore utilisée mais dont on a peut-être un peu abusé à une certaine époque, notamment lorsqu’on sondait la satisfaction des utilisateurs pour faire évoluer une application. </a:t>
            </a:r>
          </a:p>
          <a:p>
            <a:r>
              <a:rPr lang="fr-FR" sz="2000" b="0" i="0" u="none" strike="noStrike" kern="1200" cap="none" spc="0" baseline="0" dirty="0">
                <a:solidFill>
                  <a:srgbClr val="000000"/>
                </a:solidFill>
                <a:uFillTx/>
                <a:latin typeface="Arial" pitchFamily="18"/>
                <a:ea typeface="MS Gothic" pitchFamily="2"/>
                <a:cs typeface="Tahoma" pitchFamily="2"/>
              </a:rPr>
              <a:t>Il permet de recueillir rapidement les avis de plusieurs personnes sur un certain nombre de points. </a:t>
            </a:r>
          </a:p>
          <a:p>
            <a:r>
              <a:rPr lang="fr-FR" sz="2000" b="0" i="0" u="none" strike="noStrike" kern="1200" cap="none" spc="0" baseline="0" dirty="0">
                <a:solidFill>
                  <a:srgbClr val="000000"/>
                </a:solidFill>
                <a:uFillTx/>
                <a:latin typeface="Arial" pitchFamily="18"/>
                <a:ea typeface="MS Gothic" pitchFamily="2"/>
                <a:cs typeface="Tahoma" pitchFamily="2"/>
              </a:rPr>
              <a:t>Combinant questions fermées, ciblées, et questions ouvertes, le questionnaire doit envisager toutes les alternatives et ne pas induire les réponses. </a:t>
            </a:r>
          </a:p>
          <a:p>
            <a:r>
              <a:rPr lang="fr-FR" sz="2000" b="0" i="0" u="none" strike="noStrike" kern="1200" cap="none" spc="0" baseline="0" dirty="0">
                <a:solidFill>
                  <a:srgbClr val="000000"/>
                </a:solidFill>
                <a:uFillTx/>
                <a:latin typeface="Arial" pitchFamily="18"/>
                <a:ea typeface="MS Gothic" pitchFamily="2"/>
                <a:cs typeface="Tahoma" pitchFamily="2"/>
              </a:rPr>
              <a:t>Anonyme ou non, il reste cependant restrictif, même avec des questions ouvertes.</a:t>
            </a:r>
          </a:p>
          <a:p>
            <a:endParaRPr lang="fr-FR" sz="2000" b="0" i="0" u="none" strike="noStrike" kern="1200" cap="none" spc="0" baseline="0" dirty="0">
              <a:solidFill>
                <a:srgbClr val="000000"/>
              </a:solidFill>
              <a:uFillTx/>
              <a:latin typeface="Arial" pitchFamily="18"/>
              <a:ea typeface="MS Gothic" pitchFamily="2"/>
              <a:cs typeface="Tahoma" pitchFamily="2"/>
            </a:endParaRPr>
          </a:p>
          <a:p>
            <a:pPr algn="l"/>
            <a:r>
              <a:rPr lang="fr-FR" sz="2000" b="0" i="0" u="none" strike="noStrike" baseline="0" dirty="0">
                <a:latin typeface="Times New Roman" panose="02020603050405020304" pitchFamily="18" charset="0"/>
              </a:rPr>
              <a:t>Dans une </a:t>
            </a:r>
            <a:r>
              <a:rPr lang="fr-FR" sz="2000" b="1" i="0" u="none" strike="noStrike" baseline="0" dirty="0">
                <a:latin typeface="Times New Roman" panose="02020603050405020304" pitchFamily="18" charset="0"/>
              </a:rPr>
              <a:t>approche agile, </a:t>
            </a:r>
            <a:r>
              <a:rPr lang="fr-FR" sz="2000" b="0" i="0" u="none" strike="noStrike" baseline="0" dirty="0">
                <a:latin typeface="Times New Roman" panose="02020603050405020304" pitchFamily="18" charset="0"/>
              </a:rPr>
              <a:t>l’équipe de réalisation privilégie le contact direct, en face à face, avec le client ou les utilisateurs, qui expriment eux-mêmes leurs besoins. </a:t>
            </a:r>
          </a:p>
          <a:p>
            <a:pPr algn="l"/>
            <a:r>
              <a:rPr lang="fr-FR" sz="2000" b="0" i="0" u="none" strike="noStrike" baseline="0" dirty="0">
                <a:latin typeface="Times New Roman" panose="02020603050405020304" pitchFamily="18" charset="0"/>
              </a:rPr>
              <a:t>Le temps non consommé à la longue description des besoins est utilement consacré au dialogue, à la levée des ambiguïtés, à la rédaction des scénarios de tests, au développement et à la validation avec le client. </a:t>
            </a:r>
          </a:p>
          <a:p>
            <a:pPr algn="l"/>
            <a:r>
              <a:rPr lang="fr-FR" sz="2000" b="0" i="0" u="none" strike="noStrike" baseline="0" dirty="0">
                <a:latin typeface="Times New Roman" panose="02020603050405020304" pitchFamily="18" charset="0"/>
              </a:rPr>
              <a:t>Les longues descriptions sont aussi volontiers troquées contre des exemples, repris pour les scénarios de tests. </a:t>
            </a:r>
          </a:p>
          <a:p>
            <a:pPr algn="l"/>
            <a:r>
              <a:rPr lang="fr-FR" sz="2000" b="0" i="0" u="none" strike="noStrike" baseline="0" dirty="0">
                <a:latin typeface="Times New Roman" panose="02020603050405020304" pitchFamily="18" charset="0"/>
              </a:rPr>
              <a:t>Une autre façon de dire : le temps économisé est consacré à l’élaboration des tests qui deviennent des livrables complémentaires</a:t>
            </a:r>
          </a:p>
          <a:p>
            <a:pPr algn="l"/>
            <a:r>
              <a:rPr lang="fr-FR" sz="2000" b="0" i="0" u="none" strike="noStrike" baseline="0" dirty="0">
                <a:latin typeface="Times New Roman" panose="02020603050405020304" pitchFamily="18" charset="0"/>
              </a:rPr>
              <a:t>des spécifications ; on parle de </a:t>
            </a:r>
            <a:r>
              <a:rPr lang="fr-FR" sz="2000" b="0" i="1" u="none" strike="noStrike" baseline="0" dirty="0">
                <a:latin typeface="Times New Roman" panose="02020603050405020304" pitchFamily="18" charset="0"/>
              </a:rPr>
              <a:t>tests </a:t>
            </a:r>
            <a:r>
              <a:rPr lang="fr-FR" sz="2000" b="0" i="1" u="none" strike="noStrike" baseline="0" dirty="0" err="1">
                <a:latin typeface="Times New Roman" panose="02020603050405020304" pitchFamily="18" charset="0"/>
              </a:rPr>
              <a:t>driven</a:t>
            </a:r>
            <a:r>
              <a:rPr lang="fr-FR" sz="2000" b="0" i="1" u="none" strike="noStrike" baseline="0" dirty="0">
                <a:latin typeface="Times New Roman" panose="02020603050405020304" pitchFamily="18" charset="0"/>
              </a:rPr>
              <a:t> </a:t>
            </a:r>
            <a:r>
              <a:rPr lang="fr-FR" sz="2000" b="0" i="1" u="none" strike="noStrike" baseline="0" dirty="0" err="1">
                <a:latin typeface="Times New Roman" panose="02020603050405020304" pitchFamily="18" charset="0"/>
              </a:rPr>
              <a:t>requirements</a:t>
            </a:r>
            <a:r>
              <a:rPr lang="fr-FR" sz="2000" b="0" i="0" u="none" strike="noStrike" baseline="0" dirty="0">
                <a:latin typeface="Times New Roman" panose="02020603050405020304" pitchFamily="18" charset="0"/>
              </a:rPr>
              <a:t>. Le recueil des besoins n’est plus une étape formelle limitée dans le temps au début du projet, mais fait partie intégrante</a:t>
            </a:r>
          </a:p>
          <a:p>
            <a:pPr algn="l"/>
            <a:r>
              <a:rPr lang="fr-FR" sz="2000" b="0" i="0" u="none" strike="noStrike" baseline="0" dirty="0">
                <a:latin typeface="Times New Roman" panose="02020603050405020304" pitchFamily="18" charset="0"/>
              </a:rPr>
              <a:t>du processus de réalisation.</a:t>
            </a:r>
          </a:p>
          <a:p>
            <a:pPr algn="l"/>
            <a:endParaRPr lang="fr-FR" sz="2000" b="0" i="0" u="none" strike="noStrike" baseline="0" dirty="0">
              <a:latin typeface="Times New Roman" panose="02020603050405020304" pitchFamily="18" charset="0"/>
            </a:endParaRPr>
          </a:p>
          <a:p>
            <a:pPr algn="l"/>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767F9FB-4CB3-4CA1-B6A5-63D9FC8064F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92E556-8AE1-4FAA-A492-A34409049A87}" type="slidenum">
              <a:t>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27DB2BB-8C5C-42E5-8966-6AA35ED38B0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B0A9384-ABF3-42E2-BAC9-A873AFA56F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C0274F-1B5B-4B0D-A26D-9CDDFB18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92400E-6477-47C5-B2D0-42CD9014723E}" type="slidenum">
              <a:t>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28AE8D-8AF2-490A-878A-35FFB447BFF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68F600-08A0-46DB-97A0-8AE582C9785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95A128-8889-4955-9D78-027374CE782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246897-9F98-4F89-AD96-E08C4871523D}" type="slidenum">
              <a:t>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345A22-D1D7-4584-AB0E-F1F84B5CD06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678BEC-BC0E-495A-9711-3F461303ADD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D03AB9E-1B95-4B5B-9A1F-FCE1ED0379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F5F6632-773A-4C4A-A230-F57F9D72324B}" type="slidenum">
              <a:t>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2E4C0F-6768-4040-9B3C-3FD5A91CEEE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40A434F-D549-49E8-B86B-89F5B83C0726}"/>
              </a:ext>
            </a:extLst>
          </p:cNvPr>
          <p:cNvSpPr txBox="1">
            <a:spLocks noGrp="1"/>
          </p:cNvSpPr>
          <p:nvPr>
            <p:ph type="body" sz="quarter" idx="1"/>
          </p:nvPr>
        </p:nvSpPr>
        <p:spPr>
          <a:xfrm>
            <a:off x="755998" y="5078522"/>
            <a:ext cx="6047640" cy="5355357"/>
          </a:xfrm>
        </p:spPr>
        <p:txBody>
          <a:bodyPr/>
          <a:lstStyle/>
          <a:p>
            <a:pPr lvl="0"/>
            <a:r>
              <a:rPr lang="fr-FR" sz="1100" b="0" i="0" u="none" strike="noStrike" baseline="0" dirty="0">
                <a:solidFill>
                  <a:srgbClr val="000000"/>
                </a:solidFill>
                <a:latin typeface="Lora"/>
              </a:rPr>
              <a:t>Dans la gestion d’un projet agile, les besoins émergent toujours au fur et à mesure. </a:t>
            </a:r>
          </a:p>
          <a:p>
            <a:pPr lvl="0"/>
            <a:r>
              <a:rPr lang="fr-FR" sz="1100" b="0" i="0" u="none" strike="noStrike" baseline="0" dirty="0">
                <a:solidFill>
                  <a:srgbClr val="000000"/>
                </a:solidFill>
                <a:latin typeface="Lora"/>
              </a:rPr>
              <a:t>Ainsi, le recueil et la hiérarchisation des besoins ne peuvent que s’inscrire dans une démarche itérative. </a:t>
            </a:r>
          </a:p>
          <a:p>
            <a:pPr lvl="0"/>
            <a:r>
              <a:rPr lang="fr-FR" sz="1100" b="0" i="0" u="none" strike="noStrike" baseline="0" dirty="0">
                <a:solidFill>
                  <a:srgbClr val="000000"/>
                </a:solidFill>
                <a:latin typeface="Lora"/>
              </a:rPr>
              <a:t>Lors de votre réunion avec le client, vous pouvez appliquer une technique de neuf cases. </a:t>
            </a:r>
          </a:p>
          <a:p>
            <a:pPr lvl="0"/>
            <a:r>
              <a:rPr lang="fr-FR" sz="1100" b="0" i="0" u="none" strike="noStrike" baseline="0" dirty="0">
                <a:solidFill>
                  <a:srgbClr val="000000"/>
                </a:solidFill>
                <a:latin typeface="Lora"/>
              </a:rPr>
              <a:t>Cette technique est une démarche interactive d’interrogation du client, pour établir un dialogue utile et faciliter la compréhension de son « vrai » problème et de ses « vrais » besoins. </a:t>
            </a:r>
          </a:p>
          <a:p>
            <a:pPr lvl="0"/>
            <a:r>
              <a:rPr lang="fr-FR" sz="1100" b="0" i="0" u="none" strike="noStrike" baseline="0" dirty="0">
                <a:solidFill>
                  <a:srgbClr val="000000"/>
                </a:solidFill>
                <a:latin typeface="Lora"/>
              </a:rPr>
              <a:t>L’objectif est d’arriver à la case 9 en passant par les différentes étapes. </a:t>
            </a:r>
          </a:p>
          <a:p>
            <a:pPr lvl="0"/>
            <a:endParaRPr lang="fr-FR" sz="1100" dirty="0"/>
          </a:p>
          <a:p>
            <a:pPr lvl="0"/>
            <a:endParaRPr lang="fr-FR" sz="1100" dirty="0"/>
          </a:p>
          <a:p>
            <a:pPr lvl="0"/>
            <a:r>
              <a:rPr lang="fr-FR" sz="1100" b="0" i="0" u="none" strike="noStrike" baseline="0" dirty="0">
                <a:solidFill>
                  <a:srgbClr val="000000"/>
                </a:solidFill>
                <a:latin typeface="Lora"/>
              </a:rPr>
              <a:t>Le client commence par raconter des « histoires » sur son métier, ses difficultés. </a:t>
            </a:r>
          </a:p>
          <a:p>
            <a:pPr lvl="0"/>
            <a:r>
              <a:rPr lang="fr-FR" sz="1100" b="0" i="0" u="none" strike="noStrike" baseline="0" dirty="0">
                <a:solidFill>
                  <a:srgbClr val="000000"/>
                </a:solidFill>
                <a:latin typeface="Lora"/>
              </a:rPr>
              <a:t>Il s’agit de questions ouvertes (1) pour explorer et comprendre. </a:t>
            </a:r>
          </a:p>
          <a:p>
            <a:pPr lvl="0"/>
            <a:r>
              <a:rPr lang="fr-FR" sz="1100" b="0" i="0" u="none" strike="noStrike" baseline="0" dirty="0">
                <a:solidFill>
                  <a:srgbClr val="000000"/>
                </a:solidFill>
                <a:latin typeface="Lora"/>
              </a:rPr>
              <a:t>Des questions de contrôle (2) permettent de clarifier, d’apporter des précisions.</a:t>
            </a:r>
          </a:p>
          <a:p>
            <a:pPr lvl="0"/>
            <a:r>
              <a:rPr lang="fr-FR" sz="1100" b="0" i="0" u="none" strike="noStrike" baseline="0" dirty="0">
                <a:solidFill>
                  <a:srgbClr val="000000"/>
                </a:solidFill>
                <a:latin typeface="Lora"/>
              </a:rPr>
              <a:t> L’interviewer doit ensuite valider sa bonne compréhension et synthétiser l’essentiel par la reformulation ; cette étape (3) permet de lever toute ambiguïté. </a:t>
            </a:r>
          </a:p>
          <a:p>
            <a:pPr lvl="0"/>
            <a:endParaRPr lang="fr-FR" sz="1100" b="0" i="0" u="none" strike="noStrike" baseline="0" dirty="0">
              <a:solidFill>
                <a:srgbClr val="000000"/>
              </a:solidFill>
              <a:latin typeface="Lora"/>
            </a:endParaRPr>
          </a:p>
          <a:p>
            <a:pPr lvl="0"/>
            <a:r>
              <a:rPr lang="fr-FR" sz="1100" b="0" i="0" u="none" strike="noStrike" baseline="0" dirty="0">
                <a:solidFill>
                  <a:srgbClr val="000000"/>
                </a:solidFill>
                <a:latin typeface="Lora"/>
              </a:rPr>
              <a:t>Si la synchronisation s’opère (le client est compris par l’interviewer), ce dernier peut passer à l’étape suivante et tenter de comprendre qui est impacté par le problème et comment il est impacté (4). </a:t>
            </a:r>
          </a:p>
          <a:p>
            <a:pPr lvl="0"/>
            <a:r>
              <a:rPr lang="fr-FR" sz="1100" b="0" i="0" u="none" strike="noStrike" baseline="0" dirty="0">
                <a:solidFill>
                  <a:srgbClr val="000000"/>
                </a:solidFill>
                <a:latin typeface="Lora"/>
              </a:rPr>
              <a:t>Le processus de contrôle et de validation est ensuite le même (5 et 6). </a:t>
            </a:r>
          </a:p>
          <a:p>
            <a:pPr lvl="0"/>
            <a:r>
              <a:rPr lang="fr-FR" sz="1100" b="0" i="0" u="none" strike="noStrike" baseline="0" dirty="0">
                <a:solidFill>
                  <a:srgbClr val="000000"/>
                </a:solidFill>
                <a:latin typeface="Lora"/>
              </a:rPr>
              <a:t>Si la compréhension n’est pas totale, il doit revenir aux étapes 1 et 2. </a:t>
            </a:r>
          </a:p>
          <a:p>
            <a:pPr lvl="0"/>
            <a:endParaRPr lang="fr-FR" sz="1100" b="0" i="0" u="none" strike="noStrike" baseline="0" dirty="0">
              <a:solidFill>
                <a:srgbClr val="000000"/>
              </a:solidFill>
              <a:latin typeface="Lora"/>
            </a:endParaRPr>
          </a:p>
          <a:p>
            <a:pPr lvl="0"/>
            <a:r>
              <a:rPr lang="fr-FR" sz="1100" b="0" i="0" u="none" strike="noStrike" baseline="0" dirty="0">
                <a:solidFill>
                  <a:srgbClr val="000000"/>
                </a:solidFill>
                <a:latin typeface="Lora"/>
              </a:rPr>
              <a:t>Lorsque le problème est bien identifié et les impacts mesurés, l’objectif suivant est d’amener le client à se représenter la solution idéale. </a:t>
            </a:r>
          </a:p>
          <a:p>
            <a:pPr lvl="0"/>
            <a:r>
              <a:rPr lang="fr-FR" sz="1100" b="0" i="0" u="none" strike="noStrike" baseline="0" dirty="0">
                <a:solidFill>
                  <a:srgbClr val="000000"/>
                </a:solidFill>
                <a:latin typeface="Lora"/>
              </a:rPr>
              <a:t>Sans qu’il soit nécessaire, pour lui, d’élaborer la solution, il peut cependant visualiser un environnement où le problème n’existe plus. </a:t>
            </a:r>
            <a:endParaRPr lang="fr-FR" sz="1100" dirty="0"/>
          </a:p>
          <a:p>
            <a:pPr lvl="0"/>
            <a:endParaRPr lang="fr-FR" sz="1100" dirty="0"/>
          </a:p>
          <a:p>
            <a:pPr lvl="0"/>
            <a:endParaRPr lang="fr-FR" sz="1100" dirty="0"/>
          </a:p>
          <a:p>
            <a:pPr lvl="0"/>
            <a:endParaRPr lang="fr-FR" sz="1100" dirty="0"/>
          </a:p>
          <a:p>
            <a:pPr lvl="0"/>
            <a:endParaRPr lang="fr-FR" sz="1100" dirty="0"/>
          </a:p>
          <a:p>
            <a:pPr lvl="0"/>
            <a:r>
              <a:rPr lang="fr-FR" sz="1100" dirty="0"/>
              <a:t>Les neuf cases sont une technique d’interrogation de “Solution </a:t>
            </a:r>
            <a:r>
              <a:rPr lang="fr-FR" sz="1100" dirty="0" err="1"/>
              <a:t>Selling</a:t>
            </a:r>
            <a:r>
              <a:rPr lang="fr-FR" sz="1100" dirty="0"/>
              <a:t>”.</a:t>
            </a:r>
          </a:p>
          <a:p>
            <a:pPr lvl="0"/>
            <a:r>
              <a:rPr lang="fr-FR" sz="1100" dirty="0"/>
              <a:t>Commencez dans la première rangée, première colonne, case 1.=&gt; 9.</a:t>
            </a:r>
          </a:p>
          <a:p>
            <a:pPr lvl="0"/>
            <a:r>
              <a:rPr lang="fr-FR" sz="1100" dirty="0"/>
              <a:t>Le client répond en vous racontant des « histoires ». </a:t>
            </a:r>
            <a:br>
              <a:rPr lang="fr-FR" sz="1100" dirty="0"/>
            </a:br>
            <a:r>
              <a:rPr lang="fr-FR" sz="1100" dirty="0"/>
              <a:t>- Demandez plus de détails, des faits avec des questions de CONTROLE.</a:t>
            </a:r>
          </a:p>
          <a:p>
            <a:pPr lvl="0"/>
            <a:r>
              <a:rPr lang="fr-FR" sz="1100" dirty="0"/>
              <a:t>Vérifiez que vous avez bien compris par résumer ce que vous avez compris et de</a:t>
            </a:r>
          </a:p>
          <a:p>
            <a:pPr lvl="0"/>
            <a:r>
              <a:rPr lang="fr-FR" sz="1100" dirty="0"/>
              <a:t>demander le client si c’est bien ce qu’il veut dire. Si la réponse est NON, demandez le client de vous expliquer ce qu’il manque, vous allez de nouveau aux questions </a:t>
            </a:r>
            <a:r>
              <a:rPr lang="fr-FR" sz="1100" dirty="0" err="1"/>
              <a:t>ouvertes.Si</a:t>
            </a:r>
            <a:r>
              <a:rPr lang="fr-FR" sz="1100" dirty="0"/>
              <a:t> la réponse est OUI vous pouvez choisir de rester dans la même colonne ou d’avancer dans la colonne suivante.</a:t>
            </a:r>
          </a:p>
          <a:p>
            <a:pPr lvl="0"/>
            <a:r>
              <a:rPr lang="fr-FR" sz="1100" b="1" dirty="0"/>
              <a:t>Explorez les 3 sujets en séquence :</a:t>
            </a:r>
          </a:p>
          <a:p>
            <a:pPr lvl="0"/>
            <a:r>
              <a:rPr lang="fr-FR" sz="1100" dirty="0"/>
              <a:t>• Comprendre le vrai problème</a:t>
            </a:r>
          </a:p>
          <a:p>
            <a:pPr lvl="0"/>
            <a:r>
              <a:rPr lang="fr-FR" sz="1100" dirty="0"/>
              <a:t>• Comprendre qui est impacté et comment par le problème</a:t>
            </a:r>
          </a:p>
          <a:p>
            <a:pPr lvl="0"/>
            <a:r>
              <a:rPr lang="fr-FR" sz="1100" dirty="0"/>
              <a:t>• Créer une vision du monde ou le problème est résolu.</a:t>
            </a:r>
          </a:p>
          <a:p>
            <a:pPr lvl="0"/>
            <a:r>
              <a:rPr lang="fr-FR" sz="1100" dirty="0"/>
              <a:t>Dans « Visualiser la Solution » ne demandez pas simplement « Dites-moi quelle est la</a:t>
            </a:r>
          </a:p>
          <a:p>
            <a:pPr lvl="0"/>
            <a:r>
              <a:rPr lang="fr-FR" sz="1100" dirty="0"/>
              <a:t>solution ». Demandez au client d’imaginer un monde où le problème n’existe plus.</a:t>
            </a:r>
          </a:p>
          <a:p>
            <a:pPr lvl="0"/>
            <a:r>
              <a:rPr lang="fr-FR" sz="1100" dirty="0"/>
              <a:t>Qu’est-ce qu’il voit ? Qu’est-ce qu’il entend ? Qu’est-ce qu’il fait ? Comment est-ce</a:t>
            </a:r>
          </a:p>
          <a:p>
            <a:pPr lvl="0"/>
            <a:r>
              <a:rPr lang="fr-FR" sz="1100" dirty="0"/>
              <a:t>que lui et les autres personnes impactées font leur boulot ?</a:t>
            </a:r>
          </a:p>
          <a:p>
            <a:pPr lvl="0"/>
            <a:r>
              <a:rPr lang="fr-FR" sz="1100" b="1" dirty="0"/>
              <a:t>Des neuf cases aux « User Stories » :</a:t>
            </a:r>
          </a:p>
          <a:p>
            <a:pPr lvl="0"/>
            <a:r>
              <a:rPr lang="fr-FR" sz="1100" dirty="0"/>
              <a:t>Un format typique est « Comme un &lt;rôle&gt; je veux &lt;faire quelque chose&gt; pour &lt;but&gt;</a:t>
            </a:r>
          </a:p>
          <a:p>
            <a:pPr lvl="0"/>
            <a:r>
              <a:rPr lang="fr-FR" sz="1100" dirty="0"/>
              <a:t>Qui est impacté =&gt; Rôles.</a:t>
            </a:r>
          </a:p>
          <a:p>
            <a:pPr lvl="0"/>
            <a:r>
              <a:rPr lang="fr-FR" sz="1100" dirty="0"/>
              <a:t>Description du futur =&gt; Rôles qui font quelque chose</a:t>
            </a:r>
          </a:p>
          <a:p>
            <a:pPr lvl="0"/>
            <a:r>
              <a:rPr lang="fr-FR" sz="1100" dirty="0"/>
              <a:t>Visualiser la solution =&gt; Les buts et tests de recette</a:t>
            </a:r>
          </a:p>
          <a:p>
            <a:pPr lvl="0"/>
            <a:r>
              <a:rPr lang="fr-FR" sz="1100" dirty="0"/>
              <a:t>Faits =&gt; Besoins non-fonctionnels, règles métier, détails du story</a:t>
            </a:r>
          </a:p>
          <a:p>
            <a:pPr lvl="0"/>
            <a:r>
              <a:rPr lang="fr-FR" sz="1100" b="1" dirty="0"/>
              <a:t>Usage avancé :</a:t>
            </a:r>
          </a:p>
          <a:p>
            <a:pPr lvl="0"/>
            <a:r>
              <a:rPr lang="fr-FR" sz="1100" dirty="0"/>
              <a:t>Beaucoup de clients démarrent dans la case 9 : ils connaissent déjà la solution, il leur</a:t>
            </a:r>
          </a:p>
          <a:p>
            <a:pPr lvl="0"/>
            <a:r>
              <a:rPr lang="fr-FR" sz="1100" dirty="0"/>
              <a:t>faut « juste » quelqu’un pour implémenter la solution. Ils croient que tous leurs</a:t>
            </a:r>
          </a:p>
          <a:p>
            <a:pPr lvl="0"/>
            <a:r>
              <a:rPr lang="fr-FR" sz="1100" dirty="0"/>
              <a:t>problèmes seront résolus. Souvent, ce n’est pas aussi facile : ils reçoivent ce qu’ils ont</a:t>
            </a:r>
          </a:p>
          <a:p>
            <a:pPr lvl="0"/>
            <a:r>
              <a:rPr lang="fr-FR" sz="1100" dirty="0"/>
              <a:t>demandé, pas ce dont ils ont besoin.</a:t>
            </a:r>
          </a:p>
          <a:p>
            <a:pPr lvl="0"/>
            <a:r>
              <a:rPr lang="fr-FR" sz="1100" dirty="0"/>
              <a:t>Votre tâche est de les ramener vers la case 1 pour bien comprendre le problème. La meilleure façon de faire cela est de leur demander des tests de recette : « Si nous implémentons cette solution, comment est-ce que vous allez savoir/tester que votre problème est bien résolu ? » A partir de la réponse, vous pouvez commencer à poser</a:t>
            </a:r>
          </a:p>
          <a:p>
            <a:pPr lvl="0"/>
            <a:r>
              <a:rPr lang="fr-FR" sz="1100" dirty="0"/>
              <a:t>des questions ouvertes : « Est-ce que vous pouvez m'en dire plus sur ce test ? » ou</a:t>
            </a:r>
          </a:p>
          <a:p>
            <a:pPr lvl="0"/>
            <a:r>
              <a:rPr lang="fr-FR" sz="1100" dirty="0"/>
              <a:t>« Comment est-ce que ce test vous démontre que le problème a été résolu ?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2B426AA-5512-4FF7-A83E-1F8F22113BD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91E01E-90B5-4BDC-9EA9-A0107C86815B}" type="slidenum">
              <a:t>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4EDFD1A-4DFC-4E1F-8965-2EAA4FD621C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A787EBA-A639-43B3-8CCB-0810623C638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2B49BCF-C57A-48CA-A3AC-46FDCB69F91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B7A6601-5ED4-4040-A269-CF2D54628719}" type="slidenum">
              <a:t>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BDB087-8C67-46BA-908A-0F2EDAACAEC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A4849-58FF-41FD-AE4F-DA1CB8D174A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0D2FF4-89D5-4139-8133-90848841C06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D8CF5-84A1-41C6-9698-16A02D2D3A51}" type="slidenum">
              <a:t>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9E26D8E-1BC0-4B36-A8F1-238930E562D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DE14FF-AA9F-4922-BBB2-D9946FFD2C7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9773639-959B-4133-A37C-D25A3351445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C11C76-A7A5-4205-8ADD-D31F0525F632}" type="slidenum">
              <a:t>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1587FD-8B1E-4424-82FE-BDD397DE85B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AAF387-61CB-41E9-B716-9C5FA281E3AB}"/>
              </a:ext>
            </a:extLst>
          </p:cNvPr>
          <p:cNvSpPr txBox="1">
            <a:spLocks noGrp="1"/>
          </p:cNvSpPr>
          <p:nvPr>
            <p:ph type="body" sz="quarter" idx="1"/>
          </p:nvPr>
        </p:nvSpPr>
        <p:spPr/>
        <p:txBody>
          <a:bodyPr/>
          <a:lstStyle/>
          <a:p>
            <a:pPr algn="l"/>
            <a:r>
              <a:rPr lang="fr-FR" b="0" i="0" dirty="0">
                <a:solidFill>
                  <a:srgbClr val="212121"/>
                </a:solidFill>
                <a:effectLst/>
                <a:latin typeface="Podkova-Regular"/>
              </a:rPr>
              <a:t>Au cours d’un projet, il peut arriver de se demander « qui fait quoi », « qui est censé faire quoi », ou encore « qui est responsable de quoi ». </a:t>
            </a:r>
          </a:p>
          <a:p>
            <a:pPr algn="l"/>
            <a:r>
              <a:rPr lang="fr-FR" b="0" i="0" dirty="0">
                <a:solidFill>
                  <a:srgbClr val="212121"/>
                </a:solidFill>
                <a:effectLst/>
                <a:latin typeface="Podkova-Regular"/>
              </a:rPr>
              <a:t>En effet, sans une définition claire des rôles et responsabilités, certaines personnes ont tendance à se déresponsabiliser.</a:t>
            </a:r>
          </a:p>
          <a:p>
            <a:pPr algn="l"/>
            <a:r>
              <a:rPr lang="fr-FR" b="0" i="0" dirty="0">
                <a:solidFill>
                  <a:srgbClr val="212121"/>
                </a:solidFill>
                <a:effectLst/>
                <a:latin typeface="Podkova-Regular"/>
              </a:rPr>
              <a:t>Pour prévenir cette situation, que ce soit au cours d’un projet, ou lors de la définition d’un processus, nous avons recours à un outil à la fois simple et efficace : la </a:t>
            </a:r>
            <a:r>
              <a:rPr lang="fr-FR" b="0" i="0" dirty="0">
                <a:solidFill>
                  <a:srgbClr val="212121"/>
                </a:solidFill>
                <a:effectLst/>
                <a:latin typeface="OpenSans-Bold"/>
              </a:rPr>
              <a:t>matrice RACI</a:t>
            </a:r>
            <a:r>
              <a:rPr lang="fr-FR" b="0" i="0" dirty="0">
                <a:solidFill>
                  <a:srgbClr val="212121"/>
                </a:solidFill>
                <a:effectLst/>
                <a:latin typeface="Podkova-Regular"/>
              </a:rPr>
              <a:t>.</a:t>
            </a:r>
          </a:p>
          <a:p>
            <a:endParaRPr lang="fr-FR" sz="2000" b="0" i="0" u="none" strike="noStrike" kern="1200" cap="none" spc="0" baseline="0" dirty="0">
              <a:solidFill>
                <a:srgbClr val="000000"/>
              </a:solidFill>
              <a:effectLst/>
              <a:uFillTx/>
              <a:latin typeface="Arial" pitchFamily="18"/>
              <a:ea typeface="MS Gothic" pitchFamily="2"/>
              <a:cs typeface="Tahoma" pitchFamily="2"/>
            </a:endParaRPr>
          </a:p>
          <a:p>
            <a:r>
              <a:rPr lang="fr-FR" b="1" i="0" dirty="0">
                <a:solidFill>
                  <a:srgbClr val="212121"/>
                </a:solidFill>
                <a:effectLst/>
                <a:latin typeface="OpenSans-Bold"/>
              </a:rPr>
              <a:t>Qu’est-ce qu’une matrice RACI ?</a:t>
            </a:r>
            <a:endParaRPr lang="fr-FR" sz="2000" b="1" i="0" u="none" strike="noStrike" kern="1200" cap="none" spc="0" baseline="0" dirty="0">
              <a:solidFill>
                <a:srgbClr val="000000"/>
              </a:solidFill>
              <a:effectLst/>
              <a:uFillTx/>
              <a:latin typeface="Arial" pitchFamily="18"/>
              <a:ea typeface="MS Gothic" pitchFamily="2"/>
              <a:cs typeface="Tahoma" pitchFamily="2"/>
            </a:endParaRPr>
          </a:p>
          <a:p>
            <a:r>
              <a:rPr lang="fr-FR" b="0" i="0" dirty="0">
                <a:solidFill>
                  <a:srgbClr val="212121"/>
                </a:solidFill>
                <a:effectLst/>
                <a:latin typeface="Podkova-Regular"/>
              </a:rPr>
              <a:t>Le RACI est un outil qui sert à déterminer les rôles et responsabilités de chaque acteur d’un projet. </a:t>
            </a:r>
          </a:p>
          <a:p>
            <a:r>
              <a:rPr lang="fr-FR" b="0" i="0" dirty="0">
                <a:solidFill>
                  <a:srgbClr val="212121"/>
                </a:solidFill>
                <a:effectLst/>
                <a:latin typeface="Podkova-Regular"/>
              </a:rPr>
              <a:t>C’est un moyen efficace de communication et de planification qui vous aidera à assurer un meilleur déroulement des taches.</a:t>
            </a:r>
          </a:p>
          <a:p>
            <a:r>
              <a:rPr lang="fr-FR" b="0" i="0" dirty="0">
                <a:solidFill>
                  <a:srgbClr val="141414"/>
                </a:solidFill>
                <a:effectLst/>
                <a:latin typeface="Maven Pro"/>
              </a:rPr>
              <a:t>Il s’agit donc de donner à chaque membre de l’équipe un niveau de responsabilité en fonction des tâches du projet.</a:t>
            </a:r>
            <a:endParaRPr lang="fr-FR" b="0" i="0" dirty="0">
              <a:solidFill>
                <a:srgbClr val="212121"/>
              </a:solidFill>
              <a:effectLst/>
              <a:latin typeface="Podkova-Regular"/>
            </a:endParaRPr>
          </a:p>
          <a:p>
            <a:endParaRPr lang="fr-FR" b="0" i="0" dirty="0">
              <a:solidFill>
                <a:srgbClr val="212121"/>
              </a:solidFill>
              <a:effectLst/>
              <a:latin typeface="Podkova-Regular"/>
            </a:endParaRPr>
          </a:p>
          <a:p>
            <a:endParaRPr lang="fr-FR" b="0" i="0" dirty="0">
              <a:solidFill>
                <a:srgbClr val="212121"/>
              </a:solidFill>
              <a:effectLst/>
              <a:latin typeface="Podkova-Regular"/>
            </a:endParaRPr>
          </a:p>
          <a:p>
            <a:r>
              <a:rPr lang="fr-FR" b="0" i="0" dirty="0">
                <a:solidFill>
                  <a:srgbClr val="212121"/>
                </a:solidFill>
                <a:effectLst/>
                <a:latin typeface="Podkova-Regular"/>
              </a:rPr>
              <a:t>Le nom de la matrice (</a:t>
            </a:r>
            <a:r>
              <a:rPr lang="fr-FR" b="0" i="0" dirty="0">
                <a:solidFill>
                  <a:srgbClr val="212121"/>
                </a:solidFill>
                <a:effectLst/>
                <a:latin typeface="OpenSans-Bold"/>
              </a:rPr>
              <a:t>RACI</a:t>
            </a:r>
            <a:r>
              <a:rPr lang="fr-FR" b="0" i="0" dirty="0">
                <a:solidFill>
                  <a:srgbClr val="212121"/>
                </a:solidFill>
                <a:effectLst/>
                <a:latin typeface="Podkova-Regular"/>
              </a:rPr>
              <a:t>) est un acronyme dont chaque lettre correspond à une des responsabilités précises :</a:t>
            </a:r>
          </a:p>
          <a:p>
            <a:endParaRPr lang="fr-FR" b="0" i="0" dirty="0">
              <a:solidFill>
                <a:srgbClr val="212121"/>
              </a:solidFill>
              <a:effectLst/>
              <a:latin typeface="Podkova-Regular"/>
            </a:endParaRPr>
          </a:p>
          <a:p>
            <a:pPr algn="l"/>
            <a:r>
              <a:rPr lang="fr-FR" b="1" i="0" dirty="0" err="1">
                <a:solidFill>
                  <a:srgbClr val="6A6B6C"/>
                </a:solidFill>
                <a:effectLst/>
                <a:latin typeface="Literata"/>
              </a:rPr>
              <a:t>Responsible</a:t>
            </a:r>
            <a:r>
              <a:rPr lang="fr-FR" b="1" i="0" dirty="0">
                <a:solidFill>
                  <a:srgbClr val="6A6B6C"/>
                </a:solidFill>
                <a:effectLst/>
                <a:latin typeface="Literata"/>
              </a:rPr>
              <a:t> (réalisateur)</a:t>
            </a:r>
          </a:p>
          <a:p>
            <a:pPr algn="l"/>
            <a:r>
              <a:rPr lang="fr-FR" b="0" i="0" dirty="0">
                <a:solidFill>
                  <a:srgbClr val="6A6B6C"/>
                </a:solidFill>
                <a:effectLst/>
                <a:latin typeface="Mulish"/>
              </a:rPr>
              <a:t>Le terme français le plus adapté ici est le </a:t>
            </a:r>
            <a:r>
              <a:rPr lang="fr-FR" b="1" i="0" dirty="0">
                <a:solidFill>
                  <a:srgbClr val="6A6B6C"/>
                </a:solidFill>
                <a:effectLst/>
                <a:latin typeface="Mulish"/>
              </a:rPr>
              <a:t>réalisateur</a:t>
            </a:r>
            <a:r>
              <a:rPr lang="fr-FR" b="0" i="0" dirty="0">
                <a:solidFill>
                  <a:srgbClr val="6A6B6C"/>
                </a:solidFill>
                <a:effectLst/>
                <a:latin typeface="Mulish"/>
              </a:rPr>
              <a:t> (et pas le responsable).</a:t>
            </a:r>
          </a:p>
          <a:p>
            <a:pPr algn="l"/>
            <a:r>
              <a:rPr lang="fr-FR" b="0" i="0" dirty="0">
                <a:solidFill>
                  <a:srgbClr val="6A6B6C"/>
                </a:solidFill>
                <a:effectLst/>
                <a:latin typeface="Mulish"/>
              </a:rPr>
              <a:t>Dans cette case, nous mettons la personne (ou les personnes), qui doit exécuter la tâche et effectuer le travail.</a:t>
            </a:r>
          </a:p>
          <a:p>
            <a:pPr algn="l"/>
            <a:r>
              <a:rPr lang="fr-FR" b="0" i="0" dirty="0">
                <a:solidFill>
                  <a:srgbClr val="6A6B6C"/>
                </a:solidFill>
                <a:effectLst/>
                <a:latin typeface="Mulish"/>
              </a:rPr>
              <a:t>le « R » a donc la responsabilité de </a:t>
            </a:r>
            <a:r>
              <a:rPr lang="fr-FR" b="1" i="0" dirty="0">
                <a:solidFill>
                  <a:srgbClr val="6A6B6C"/>
                </a:solidFill>
                <a:effectLst/>
                <a:latin typeface="Mulish"/>
              </a:rPr>
              <a:t>faire le travail </a:t>
            </a:r>
            <a:r>
              <a:rPr lang="fr-FR" b="0" i="0" dirty="0">
                <a:solidFill>
                  <a:srgbClr val="6A6B6C"/>
                </a:solidFill>
                <a:effectLst/>
                <a:latin typeface="Mulish"/>
              </a:rPr>
              <a:t>et de mener à bien la tâche assignée avec les moyens dont il dispose.</a:t>
            </a:r>
          </a:p>
          <a:p>
            <a:pPr algn="l"/>
            <a:r>
              <a:rPr lang="fr-FR" b="0" i="0" dirty="0">
                <a:solidFill>
                  <a:srgbClr val="6A6B6C"/>
                </a:solidFill>
                <a:effectLst/>
                <a:latin typeface="Mulish"/>
              </a:rPr>
              <a:t>En cas de problème, ou d’insuffisance de moyens et de ressources, le « R » doit s’adresser au « A ».</a:t>
            </a:r>
          </a:p>
          <a:p>
            <a:pPr algn="l"/>
            <a:endParaRPr lang="fr-FR" b="0" i="0" dirty="0">
              <a:solidFill>
                <a:srgbClr val="6A6B6C"/>
              </a:solidFill>
              <a:effectLst/>
              <a:latin typeface="Mulish"/>
            </a:endParaRPr>
          </a:p>
          <a:p>
            <a:pPr algn="l"/>
            <a:r>
              <a:rPr lang="fr-FR" b="1" i="0" dirty="0" err="1">
                <a:solidFill>
                  <a:srgbClr val="6A6B6C"/>
                </a:solidFill>
                <a:effectLst/>
                <a:latin typeface="Literata"/>
              </a:rPr>
              <a:t>Accountable</a:t>
            </a:r>
            <a:r>
              <a:rPr lang="fr-FR" b="1" i="0" dirty="0">
                <a:solidFill>
                  <a:srgbClr val="6A6B6C"/>
                </a:solidFill>
                <a:effectLst/>
                <a:latin typeface="Literata"/>
              </a:rPr>
              <a:t> (approbateur)</a:t>
            </a:r>
          </a:p>
          <a:p>
            <a:pPr algn="l"/>
            <a:r>
              <a:rPr lang="fr-FR" b="0" i="0" dirty="0">
                <a:solidFill>
                  <a:srgbClr val="6A6B6C"/>
                </a:solidFill>
                <a:effectLst/>
                <a:latin typeface="Mulish"/>
              </a:rPr>
              <a:t>le « A » est la personne tenue responsable de la réussite ou l’échec de la tâche.</a:t>
            </a:r>
          </a:p>
          <a:p>
            <a:pPr algn="l"/>
            <a:r>
              <a:rPr lang="fr-FR" b="0" i="0" dirty="0">
                <a:solidFill>
                  <a:srgbClr val="6A6B6C"/>
                </a:solidFill>
                <a:effectLst/>
                <a:latin typeface="Mulish"/>
              </a:rPr>
              <a:t>C’est lui le responsable de l’atteinte des objectifs et celui qui rend les comptes.</a:t>
            </a:r>
          </a:p>
          <a:p>
            <a:pPr algn="l"/>
            <a:r>
              <a:rPr lang="fr-FR" b="0" i="0" dirty="0">
                <a:solidFill>
                  <a:srgbClr val="6A6B6C"/>
                </a:solidFill>
                <a:effectLst/>
                <a:latin typeface="Mulish"/>
              </a:rPr>
              <a:t>Le « A » est souvent le supérieur hiérarchique du « R », et il est aussi possible dans certains cas de cumuler les rôles « R » et « A ».</a:t>
            </a:r>
          </a:p>
          <a:p>
            <a:pPr algn="l"/>
            <a:r>
              <a:rPr lang="fr-FR" b="0" i="0" dirty="0">
                <a:solidFill>
                  <a:srgbClr val="6A6B6C"/>
                </a:solidFill>
                <a:effectLst/>
                <a:latin typeface="Mulish"/>
              </a:rPr>
              <a:t>Cependant, il est à noter que dans le niveau le plus haut d’un projet, on ne peut avoir qu’un seul « A ».</a:t>
            </a:r>
          </a:p>
          <a:p>
            <a:pPr algn="l"/>
            <a:endParaRPr lang="fr-FR" b="0" i="0" dirty="0">
              <a:solidFill>
                <a:srgbClr val="6A6B6C"/>
              </a:solidFill>
              <a:effectLst/>
              <a:latin typeface="Mulish"/>
            </a:endParaRPr>
          </a:p>
          <a:p>
            <a:pPr algn="l"/>
            <a:r>
              <a:rPr lang="fr-FR" b="1" i="0" dirty="0" err="1">
                <a:solidFill>
                  <a:srgbClr val="6A6B6C"/>
                </a:solidFill>
                <a:effectLst/>
                <a:latin typeface="Literata"/>
              </a:rPr>
              <a:t>Consulted</a:t>
            </a:r>
            <a:r>
              <a:rPr lang="fr-FR" b="1" i="0" dirty="0">
                <a:solidFill>
                  <a:srgbClr val="6A6B6C"/>
                </a:solidFill>
                <a:effectLst/>
                <a:latin typeface="Literata"/>
              </a:rPr>
              <a:t> (consulté)</a:t>
            </a:r>
          </a:p>
          <a:p>
            <a:pPr algn="l"/>
            <a:r>
              <a:rPr lang="fr-FR" b="0" i="0" dirty="0">
                <a:solidFill>
                  <a:srgbClr val="6A6B6C"/>
                </a:solidFill>
                <a:effectLst/>
                <a:latin typeface="Mulish"/>
              </a:rPr>
              <a:t>Dans cette case, nous mettons les personnes à consulter pour donner leur avis.</a:t>
            </a:r>
          </a:p>
          <a:p>
            <a:pPr algn="l"/>
            <a:r>
              <a:rPr lang="fr-FR" b="0" i="0" dirty="0">
                <a:solidFill>
                  <a:srgbClr val="6A6B6C"/>
                </a:solidFill>
                <a:effectLst/>
                <a:latin typeface="Mulish"/>
              </a:rPr>
              <a:t>Si nous avions renseigné cette case, cela veut dire que nous sommes obligatoirement tenus de consulter ces personnes avant de prendre une décision.</a:t>
            </a:r>
          </a:p>
          <a:p>
            <a:pPr algn="l"/>
            <a:r>
              <a:rPr lang="fr-FR" b="0" i="0" dirty="0">
                <a:solidFill>
                  <a:srgbClr val="6A6B6C"/>
                </a:solidFill>
                <a:effectLst/>
                <a:latin typeface="Mulish"/>
              </a:rPr>
              <a:t>Ces personnes, consultants, et contrairement aux personnes informées, sont tenus d’agir en répondant à la consultation.</a:t>
            </a:r>
          </a:p>
          <a:p>
            <a:pPr algn="l"/>
            <a:endParaRPr lang="fr-FR" b="0" i="0" dirty="0">
              <a:solidFill>
                <a:srgbClr val="6A6B6C"/>
              </a:solidFill>
              <a:effectLst/>
              <a:latin typeface="Mulish"/>
            </a:endParaRPr>
          </a:p>
          <a:p>
            <a:pPr algn="l"/>
            <a:r>
              <a:rPr lang="fr-FR" b="1" i="0" dirty="0">
                <a:solidFill>
                  <a:srgbClr val="6A6B6C"/>
                </a:solidFill>
                <a:effectLst/>
                <a:latin typeface="Literata"/>
              </a:rPr>
              <a:t> </a:t>
            </a:r>
            <a:r>
              <a:rPr lang="fr-FR" b="1" i="0" dirty="0" err="1">
                <a:solidFill>
                  <a:srgbClr val="6A6B6C"/>
                </a:solidFill>
                <a:effectLst/>
                <a:latin typeface="Literata"/>
              </a:rPr>
              <a:t>Informed</a:t>
            </a:r>
            <a:r>
              <a:rPr lang="fr-FR" b="1" i="0" dirty="0">
                <a:solidFill>
                  <a:srgbClr val="6A6B6C"/>
                </a:solidFill>
                <a:effectLst/>
                <a:latin typeface="Literata"/>
              </a:rPr>
              <a:t> (informé)</a:t>
            </a:r>
          </a:p>
          <a:p>
            <a:pPr algn="l"/>
            <a:r>
              <a:rPr lang="fr-FR" b="0" i="0" dirty="0">
                <a:solidFill>
                  <a:srgbClr val="6A6B6C"/>
                </a:solidFill>
                <a:effectLst/>
                <a:latin typeface="Mulish"/>
              </a:rPr>
              <a:t>Il s’agit là de mettre la (ou les personnes) qui doit être informée (bien comme il faut), de la progression d’une tâche donnée.</a:t>
            </a:r>
          </a:p>
          <a:p>
            <a:pPr algn="l"/>
            <a:r>
              <a:rPr lang="fr-FR" b="0" i="0" dirty="0">
                <a:solidFill>
                  <a:srgbClr val="6A6B6C"/>
                </a:solidFill>
                <a:effectLst/>
                <a:latin typeface="Mulish"/>
              </a:rPr>
              <a:t>On ne met pas dans cette case, toutes les personnes qui ont accès à l’information ou qui sont destinataires d’un email général.</a:t>
            </a:r>
          </a:p>
          <a:p>
            <a:pPr algn="l"/>
            <a:r>
              <a:rPr lang="fr-FR" b="0" i="0" dirty="0">
                <a:solidFill>
                  <a:srgbClr val="6A6B6C"/>
                </a:solidFill>
                <a:effectLst/>
                <a:latin typeface="Mulish"/>
              </a:rPr>
              <a:t>Cette information doit être poussée et assurée par le billet d’une action définie.</a:t>
            </a:r>
          </a:p>
          <a:p>
            <a:pPr algn="l"/>
            <a:r>
              <a:rPr lang="fr-FR" b="0" i="0" dirty="0">
                <a:solidFill>
                  <a:srgbClr val="6A6B6C"/>
                </a:solidFill>
                <a:effectLst/>
                <a:latin typeface="Mulish"/>
              </a:rPr>
              <a:t>Les personnes informées ne sont pas tenues de faire une action</a:t>
            </a:r>
          </a:p>
          <a:p>
            <a:endParaRPr lang="fr-FR" b="0" i="0" dirty="0">
              <a:solidFill>
                <a:srgbClr val="212121"/>
              </a:solidFill>
              <a:effectLst/>
              <a:latin typeface="Podkova-Regular"/>
            </a:endParaRPr>
          </a:p>
          <a:p>
            <a:endParaRPr lang="fr-FR" sz="2000" b="0" i="0" u="none" strike="noStrike" kern="1200" cap="none" spc="0" baseline="0" dirty="0">
              <a:solidFill>
                <a:srgbClr val="000000"/>
              </a:solidFill>
              <a:effectLst/>
              <a:uFillTx/>
              <a:latin typeface="Arial" pitchFamily="18"/>
              <a:ea typeface="MS Gothic" pitchFamily="2"/>
              <a:cs typeface="Tahoma" pitchFamily="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9773639-959B-4133-A37C-D25A3351445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6BC11C76-A7A5-4205-8ADD-D31F0525F632}"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37</a:t>
            </a:fld>
            <a:endParaRPr kumimoji="0" lang="fr-FR" sz="1400" b="0" i="0" u="none" strike="noStrike" kern="1200" cap="none" spc="0" normalizeH="0" baseline="0" noProof="0">
              <a:ln>
                <a:noFill/>
              </a:ln>
              <a:solidFill>
                <a:srgbClr val="000000"/>
              </a:solidFill>
              <a:effectLst/>
              <a:uLnTx/>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1587FD-8B1E-4424-82FE-BDD397DE85B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AAF387-61CB-41E9-B716-9C5FA281E3AB}"/>
              </a:ext>
            </a:extLst>
          </p:cNvPr>
          <p:cNvSpPr txBox="1">
            <a:spLocks noGrp="1"/>
          </p:cNvSpPr>
          <p:nvPr>
            <p:ph type="body" sz="quarter" idx="1"/>
          </p:nvPr>
        </p:nvSpPr>
        <p:spPr/>
        <p:txBody>
          <a:bodyPr/>
          <a:lstStyle/>
          <a:p>
            <a:pPr algn="l"/>
            <a:r>
              <a:rPr lang="fr-FR" b="0" i="0" dirty="0">
                <a:solidFill>
                  <a:srgbClr val="212121"/>
                </a:solidFill>
                <a:effectLst/>
                <a:latin typeface="Podkova-Regular"/>
              </a:rPr>
              <a:t>Au cours d’un projet, il peut arriver de se demander « qui fait quoi », « qui est censé faire quoi », ou encore « qui est responsable de quoi ». </a:t>
            </a:r>
          </a:p>
          <a:p>
            <a:pPr algn="l"/>
            <a:r>
              <a:rPr lang="fr-FR" b="0" i="0" dirty="0">
                <a:solidFill>
                  <a:srgbClr val="212121"/>
                </a:solidFill>
                <a:effectLst/>
                <a:latin typeface="Podkova-Regular"/>
              </a:rPr>
              <a:t>En effet, sans une définition claire des rôles et responsabilités, certaines personnes ont tendance à se déresponsabiliser.</a:t>
            </a:r>
          </a:p>
          <a:p>
            <a:pPr algn="l"/>
            <a:r>
              <a:rPr lang="fr-FR" b="0" i="0" dirty="0">
                <a:solidFill>
                  <a:srgbClr val="212121"/>
                </a:solidFill>
                <a:effectLst/>
                <a:latin typeface="Podkova-Regular"/>
              </a:rPr>
              <a:t>Pour prévenir cette situation, que ce soit au cours d’un projet, ou lors de la définition d’un processus, nous avons recours à un outil à la fois simple et efficace : la </a:t>
            </a:r>
            <a:r>
              <a:rPr lang="fr-FR" b="0" i="0" dirty="0">
                <a:solidFill>
                  <a:srgbClr val="212121"/>
                </a:solidFill>
                <a:effectLst/>
                <a:latin typeface="OpenSans-Bold"/>
              </a:rPr>
              <a:t>matrice RACI</a:t>
            </a:r>
            <a:r>
              <a:rPr lang="fr-FR" b="0" i="0" dirty="0">
                <a:solidFill>
                  <a:srgbClr val="212121"/>
                </a:solidFill>
                <a:effectLst/>
                <a:latin typeface="Podkova-Regular"/>
              </a:rPr>
              <a:t>.</a:t>
            </a:r>
          </a:p>
          <a:p>
            <a:endParaRPr lang="fr-FR" sz="2000" b="0" i="0" u="none" strike="noStrike" kern="1200" cap="none" spc="0" baseline="0" dirty="0">
              <a:solidFill>
                <a:srgbClr val="000000"/>
              </a:solidFill>
              <a:effectLst/>
              <a:uFillTx/>
              <a:latin typeface="Arial" pitchFamily="18"/>
              <a:ea typeface="MS Gothic" pitchFamily="2"/>
              <a:cs typeface="Tahoma" pitchFamily="2"/>
            </a:endParaRPr>
          </a:p>
          <a:p>
            <a:r>
              <a:rPr lang="fr-FR" b="1" i="0" dirty="0">
                <a:solidFill>
                  <a:srgbClr val="212121"/>
                </a:solidFill>
                <a:effectLst/>
                <a:latin typeface="OpenSans-Bold"/>
              </a:rPr>
              <a:t>Qu’est-ce qu’une matrice RACI ?</a:t>
            </a:r>
            <a:endParaRPr lang="fr-FR" sz="2000" b="1" i="0" u="none" strike="noStrike" kern="1200" cap="none" spc="0" baseline="0" dirty="0">
              <a:solidFill>
                <a:srgbClr val="000000"/>
              </a:solidFill>
              <a:effectLst/>
              <a:uFillTx/>
              <a:latin typeface="Arial" pitchFamily="18"/>
              <a:ea typeface="MS Gothic" pitchFamily="2"/>
              <a:cs typeface="Tahoma" pitchFamily="2"/>
            </a:endParaRPr>
          </a:p>
          <a:p>
            <a:r>
              <a:rPr lang="fr-FR" b="0" i="0" dirty="0">
                <a:solidFill>
                  <a:srgbClr val="212121"/>
                </a:solidFill>
                <a:effectLst/>
                <a:latin typeface="Podkova-Regular"/>
              </a:rPr>
              <a:t>Le RACI est un outil qui sert à déterminer les rôles et responsabilités de chaque acteur d’un projet. </a:t>
            </a:r>
          </a:p>
          <a:p>
            <a:r>
              <a:rPr lang="fr-FR" b="0" i="0" dirty="0">
                <a:solidFill>
                  <a:srgbClr val="212121"/>
                </a:solidFill>
                <a:effectLst/>
                <a:latin typeface="Podkova-Regular"/>
              </a:rPr>
              <a:t>C’est un moyen efficace de communication et de planification qui vous aidera à assurer un meilleur déroulement des taches.</a:t>
            </a:r>
          </a:p>
          <a:p>
            <a:r>
              <a:rPr lang="fr-FR" b="0" i="0" dirty="0">
                <a:solidFill>
                  <a:srgbClr val="141414"/>
                </a:solidFill>
                <a:effectLst/>
                <a:latin typeface="Maven Pro"/>
              </a:rPr>
              <a:t>Il s’agit donc de donner à chaque membre de l’équipe un niveau de responsabilité en fonction des tâches du projet.</a:t>
            </a:r>
            <a:endParaRPr lang="fr-FR" b="0" i="0" dirty="0">
              <a:solidFill>
                <a:srgbClr val="212121"/>
              </a:solidFill>
              <a:effectLst/>
              <a:latin typeface="Podkova-Regular"/>
            </a:endParaRPr>
          </a:p>
          <a:p>
            <a:endParaRPr lang="fr-FR" b="0" i="0" dirty="0">
              <a:solidFill>
                <a:srgbClr val="212121"/>
              </a:solidFill>
              <a:effectLst/>
              <a:latin typeface="Podkova-Regular"/>
            </a:endParaRPr>
          </a:p>
          <a:p>
            <a:endParaRPr lang="fr-FR" b="0" i="0" dirty="0">
              <a:solidFill>
                <a:srgbClr val="212121"/>
              </a:solidFill>
              <a:effectLst/>
              <a:latin typeface="Podkova-Regular"/>
            </a:endParaRPr>
          </a:p>
          <a:p>
            <a:r>
              <a:rPr lang="fr-FR" b="0" i="0" dirty="0">
                <a:solidFill>
                  <a:srgbClr val="212121"/>
                </a:solidFill>
                <a:effectLst/>
                <a:latin typeface="Podkova-Regular"/>
              </a:rPr>
              <a:t>Le nom de la matrice (</a:t>
            </a:r>
            <a:r>
              <a:rPr lang="fr-FR" b="0" i="0" dirty="0">
                <a:solidFill>
                  <a:srgbClr val="212121"/>
                </a:solidFill>
                <a:effectLst/>
                <a:latin typeface="OpenSans-Bold"/>
              </a:rPr>
              <a:t>RACI</a:t>
            </a:r>
            <a:r>
              <a:rPr lang="fr-FR" b="0" i="0" dirty="0">
                <a:solidFill>
                  <a:srgbClr val="212121"/>
                </a:solidFill>
                <a:effectLst/>
                <a:latin typeface="Podkova-Regular"/>
              </a:rPr>
              <a:t>) est un acronyme dont chaque lettre correspond à une des responsabilités précises :</a:t>
            </a:r>
          </a:p>
          <a:p>
            <a:endParaRPr lang="fr-FR" b="0" i="0" dirty="0">
              <a:solidFill>
                <a:srgbClr val="212121"/>
              </a:solidFill>
              <a:effectLst/>
              <a:latin typeface="Podkova-Regular"/>
            </a:endParaRPr>
          </a:p>
          <a:p>
            <a:pPr algn="l"/>
            <a:r>
              <a:rPr lang="fr-FR" b="1" i="0" dirty="0" err="1">
                <a:solidFill>
                  <a:srgbClr val="6A6B6C"/>
                </a:solidFill>
                <a:effectLst/>
                <a:latin typeface="Literata"/>
              </a:rPr>
              <a:t>Responsible</a:t>
            </a:r>
            <a:r>
              <a:rPr lang="fr-FR" b="1" i="0" dirty="0">
                <a:solidFill>
                  <a:srgbClr val="6A6B6C"/>
                </a:solidFill>
                <a:effectLst/>
                <a:latin typeface="Literata"/>
              </a:rPr>
              <a:t> (réalisateur)</a:t>
            </a:r>
          </a:p>
          <a:p>
            <a:pPr algn="l"/>
            <a:r>
              <a:rPr lang="fr-FR" b="0" i="0" dirty="0">
                <a:solidFill>
                  <a:srgbClr val="6A6B6C"/>
                </a:solidFill>
                <a:effectLst/>
                <a:latin typeface="Mulish"/>
              </a:rPr>
              <a:t>Le terme français le plus adapté ici est le </a:t>
            </a:r>
            <a:r>
              <a:rPr lang="fr-FR" b="1" i="0" dirty="0">
                <a:solidFill>
                  <a:srgbClr val="6A6B6C"/>
                </a:solidFill>
                <a:effectLst/>
                <a:latin typeface="Mulish"/>
              </a:rPr>
              <a:t>réalisateur</a:t>
            </a:r>
            <a:r>
              <a:rPr lang="fr-FR" b="0" i="0" dirty="0">
                <a:solidFill>
                  <a:srgbClr val="6A6B6C"/>
                </a:solidFill>
                <a:effectLst/>
                <a:latin typeface="Mulish"/>
              </a:rPr>
              <a:t> (et pas le responsable).</a:t>
            </a:r>
          </a:p>
          <a:p>
            <a:pPr algn="l"/>
            <a:r>
              <a:rPr lang="fr-FR" b="0" i="0" dirty="0">
                <a:solidFill>
                  <a:srgbClr val="6A6B6C"/>
                </a:solidFill>
                <a:effectLst/>
                <a:latin typeface="Mulish"/>
              </a:rPr>
              <a:t>Dans cette case, nous mettons la personne (ou les personnes), qui doit exécuter la tâche et effectuer le travail.</a:t>
            </a:r>
          </a:p>
          <a:p>
            <a:pPr algn="l"/>
            <a:r>
              <a:rPr lang="fr-FR" b="0" i="0" dirty="0">
                <a:solidFill>
                  <a:srgbClr val="6A6B6C"/>
                </a:solidFill>
                <a:effectLst/>
                <a:latin typeface="Mulish"/>
              </a:rPr>
              <a:t>le « R » a donc la responsabilité de </a:t>
            </a:r>
            <a:r>
              <a:rPr lang="fr-FR" b="1" i="0" dirty="0">
                <a:solidFill>
                  <a:srgbClr val="6A6B6C"/>
                </a:solidFill>
                <a:effectLst/>
                <a:latin typeface="Mulish"/>
              </a:rPr>
              <a:t>faire le travail </a:t>
            </a:r>
            <a:r>
              <a:rPr lang="fr-FR" b="0" i="0" dirty="0">
                <a:solidFill>
                  <a:srgbClr val="6A6B6C"/>
                </a:solidFill>
                <a:effectLst/>
                <a:latin typeface="Mulish"/>
              </a:rPr>
              <a:t>et de mener à bien la tâche assignée avec les moyens dont il dispose.</a:t>
            </a:r>
          </a:p>
          <a:p>
            <a:pPr algn="l"/>
            <a:r>
              <a:rPr lang="fr-FR" b="0" i="0" dirty="0">
                <a:solidFill>
                  <a:srgbClr val="6A6B6C"/>
                </a:solidFill>
                <a:effectLst/>
                <a:latin typeface="Mulish"/>
              </a:rPr>
              <a:t>En cas de problème, ou d’insuffisance de moyens et de ressources, le « R » doit s’adresser au « A ».</a:t>
            </a:r>
          </a:p>
          <a:p>
            <a:pPr algn="l"/>
            <a:endParaRPr lang="fr-FR" b="0" i="0" dirty="0">
              <a:solidFill>
                <a:srgbClr val="6A6B6C"/>
              </a:solidFill>
              <a:effectLst/>
              <a:latin typeface="Mulish"/>
            </a:endParaRPr>
          </a:p>
          <a:p>
            <a:pPr algn="l"/>
            <a:r>
              <a:rPr lang="fr-FR" b="1" i="0" dirty="0" err="1">
                <a:solidFill>
                  <a:srgbClr val="6A6B6C"/>
                </a:solidFill>
                <a:effectLst/>
                <a:latin typeface="Literata"/>
              </a:rPr>
              <a:t>Accountable</a:t>
            </a:r>
            <a:r>
              <a:rPr lang="fr-FR" b="1" i="0" dirty="0">
                <a:solidFill>
                  <a:srgbClr val="6A6B6C"/>
                </a:solidFill>
                <a:effectLst/>
                <a:latin typeface="Literata"/>
              </a:rPr>
              <a:t> (approbateur)</a:t>
            </a:r>
          </a:p>
          <a:p>
            <a:pPr algn="l"/>
            <a:r>
              <a:rPr lang="fr-FR" b="0" i="0" dirty="0">
                <a:solidFill>
                  <a:srgbClr val="6A6B6C"/>
                </a:solidFill>
                <a:effectLst/>
                <a:latin typeface="Mulish"/>
              </a:rPr>
              <a:t>le « A » est la personne tenue responsable de la réussite ou l’échec de la tâche.</a:t>
            </a:r>
          </a:p>
          <a:p>
            <a:pPr algn="l"/>
            <a:r>
              <a:rPr lang="fr-FR" b="0" i="0" dirty="0">
                <a:solidFill>
                  <a:srgbClr val="6A6B6C"/>
                </a:solidFill>
                <a:effectLst/>
                <a:latin typeface="Mulish"/>
              </a:rPr>
              <a:t>C’est lui le responsable de l’atteinte des objectifs et celui qui rend les comptes.</a:t>
            </a:r>
          </a:p>
          <a:p>
            <a:pPr algn="l"/>
            <a:r>
              <a:rPr lang="fr-FR" b="0" i="0" dirty="0">
                <a:solidFill>
                  <a:srgbClr val="6A6B6C"/>
                </a:solidFill>
                <a:effectLst/>
                <a:latin typeface="Mulish"/>
              </a:rPr>
              <a:t>Le « A » est souvent le supérieur hiérarchique du « R », et il est aussi possible dans certains cas de cumuler les rôles « R » et « A ».</a:t>
            </a:r>
          </a:p>
          <a:p>
            <a:pPr algn="l"/>
            <a:r>
              <a:rPr lang="fr-FR" b="0" i="0" dirty="0">
                <a:solidFill>
                  <a:srgbClr val="6A6B6C"/>
                </a:solidFill>
                <a:effectLst/>
                <a:latin typeface="Mulish"/>
              </a:rPr>
              <a:t>Cependant, il est à noter que dans le niveau le plus haut d’un projet, on ne peut avoir qu’un seul « A ».</a:t>
            </a:r>
          </a:p>
          <a:p>
            <a:pPr algn="l"/>
            <a:endParaRPr lang="fr-FR" b="0" i="0" dirty="0">
              <a:solidFill>
                <a:srgbClr val="6A6B6C"/>
              </a:solidFill>
              <a:effectLst/>
              <a:latin typeface="Mulish"/>
            </a:endParaRPr>
          </a:p>
          <a:p>
            <a:pPr algn="l"/>
            <a:r>
              <a:rPr lang="fr-FR" b="1" i="0" dirty="0" err="1">
                <a:solidFill>
                  <a:srgbClr val="6A6B6C"/>
                </a:solidFill>
                <a:effectLst/>
                <a:latin typeface="Literata"/>
              </a:rPr>
              <a:t>Consulted</a:t>
            </a:r>
            <a:r>
              <a:rPr lang="fr-FR" b="1" i="0" dirty="0">
                <a:solidFill>
                  <a:srgbClr val="6A6B6C"/>
                </a:solidFill>
                <a:effectLst/>
                <a:latin typeface="Literata"/>
              </a:rPr>
              <a:t> (consulté)</a:t>
            </a:r>
          </a:p>
          <a:p>
            <a:pPr algn="l"/>
            <a:r>
              <a:rPr lang="fr-FR" b="0" i="0" dirty="0">
                <a:solidFill>
                  <a:srgbClr val="6A6B6C"/>
                </a:solidFill>
                <a:effectLst/>
                <a:latin typeface="Mulish"/>
              </a:rPr>
              <a:t>Dans cette case, nous mettons les personnes à consulter pour donner leur avis.</a:t>
            </a:r>
          </a:p>
          <a:p>
            <a:pPr algn="l"/>
            <a:r>
              <a:rPr lang="fr-FR" b="0" i="0" dirty="0">
                <a:solidFill>
                  <a:srgbClr val="6A6B6C"/>
                </a:solidFill>
                <a:effectLst/>
                <a:latin typeface="Mulish"/>
              </a:rPr>
              <a:t>Si nous avions renseigné cette case, cela veut dire que nous sommes obligatoirement tenus de consulter ces personnes avant de prendre une décision.</a:t>
            </a:r>
          </a:p>
          <a:p>
            <a:pPr algn="l"/>
            <a:r>
              <a:rPr lang="fr-FR" b="0" i="0" dirty="0">
                <a:solidFill>
                  <a:srgbClr val="6A6B6C"/>
                </a:solidFill>
                <a:effectLst/>
                <a:latin typeface="Mulish"/>
              </a:rPr>
              <a:t>Ces personnes, consultants, et contrairement aux personnes informées, sont tenus d’agir en répondant à la consultation.</a:t>
            </a:r>
          </a:p>
          <a:p>
            <a:pPr algn="l"/>
            <a:endParaRPr lang="fr-FR" b="0" i="0" dirty="0">
              <a:solidFill>
                <a:srgbClr val="6A6B6C"/>
              </a:solidFill>
              <a:effectLst/>
              <a:latin typeface="Mulish"/>
            </a:endParaRPr>
          </a:p>
          <a:p>
            <a:pPr algn="l"/>
            <a:r>
              <a:rPr lang="fr-FR" b="1" i="0" dirty="0">
                <a:solidFill>
                  <a:srgbClr val="6A6B6C"/>
                </a:solidFill>
                <a:effectLst/>
                <a:latin typeface="Literata"/>
              </a:rPr>
              <a:t> </a:t>
            </a:r>
            <a:r>
              <a:rPr lang="fr-FR" b="1" i="0" dirty="0" err="1">
                <a:solidFill>
                  <a:srgbClr val="6A6B6C"/>
                </a:solidFill>
                <a:effectLst/>
                <a:latin typeface="Literata"/>
              </a:rPr>
              <a:t>Informed</a:t>
            </a:r>
            <a:r>
              <a:rPr lang="fr-FR" b="1" i="0" dirty="0">
                <a:solidFill>
                  <a:srgbClr val="6A6B6C"/>
                </a:solidFill>
                <a:effectLst/>
                <a:latin typeface="Literata"/>
              </a:rPr>
              <a:t> (informé)</a:t>
            </a:r>
          </a:p>
          <a:p>
            <a:pPr algn="l"/>
            <a:r>
              <a:rPr lang="fr-FR" b="0" i="0" dirty="0">
                <a:solidFill>
                  <a:srgbClr val="6A6B6C"/>
                </a:solidFill>
                <a:effectLst/>
                <a:latin typeface="Mulish"/>
              </a:rPr>
              <a:t>Il s’agit là de mettre la (ou les personnes) qui doit être informée (bien comme il faut), de la progression d’une tâche donnée.</a:t>
            </a:r>
          </a:p>
          <a:p>
            <a:pPr algn="l"/>
            <a:r>
              <a:rPr lang="fr-FR" b="0" i="0" dirty="0">
                <a:solidFill>
                  <a:srgbClr val="6A6B6C"/>
                </a:solidFill>
                <a:effectLst/>
                <a:latin typeface="Mulish"/>
              </a:rPr>
              <a:t>On ne met pas dans cette case, toutes les personnes qui ont accès à l’information ou qui sont destinataires d’un email général.</a:t>
            </a:r>
          </a:p>
          <a:p>
            <a:pPr algn="l"/>
            <a:r>
              <a:rPr lang="fr-FR" b="0" i="0" dirty="0">
                <a:solidFill>
                  <a:srgbClr val="6A6B6C"/>
                </a:solidFill>
                <a:effectLst/>
                <a:latin typeface="Mulish"/>
              </a:rPr>
              <a:t>Cette information doit être poussée et assurée par le billet d’une action définie.</a:t>
            </a:r>
          </a:p>
          <a:p>
            <a:pPr algn="l"/>
            <a:r>
              <a:rPr lang="fr-FR" b="0" i="0" dirty="0">
                <a:solidFill>
                  <a:srgbClr val="6A6B6C"/>
                </a:solidFill>
                <a:effectLst/>
                <a:latin typeface="Mulish"/>
              </a:rPr>
              <a:t>Les personnes informées ne sont pas tenues de faire une action</a:t>
            </a:r>
          </a:p>
          <a:p>
            <a:endParaRPr lang="fr-FR" b="0" i="0" dirty="0">
              <a:solidFill>
                <a:srgbClr val="212121"/>
              </a:solidFill>
              <a:effectLst/>
              <a:latin typeface="Podkova-Regular"/>
            </a:endParaRPr>
          </a:p>
          <a:p>
            <a:endParaRPr lang="fr-FR" sz="2000" b="0" i="0" u="none" strike="noStrike" kern="1200" cap="none" spc="0" baseline="0" dirty="0">
              <a:solidFill>
                <a:srgbClr val="000000"/>
              </a:solidFill>
              <a:effectLst/>
              <a:uFillTx/>
              <a:latin typeface="Arial" pitchFamily="18"/>
              <a:ea typeface="MS Gothic" pitchFamily="2"/>
              <a:cs typeface="Tahoma" pitchFamily="2"/>
            </a:endParaRPr>
          </a:p>
        </p:txBody>
      </p:sp>
    </p:spTree>
    <p:extLst>
      <p:ext uri="{BB962C8B-B14F-4D97-AF65-F5344CB8AC3E}">
        <p14:creationId xmlns:p14="http://schemas.microsoft.com/office/powerpoint/2010/main" val="638342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C1954F-23D4-4173-9FC8-4E8503F10BF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E39C-78F0-48F2-929C-CB85F412757A}" type="slidenum">
              <a:t>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5EBA1CE-C768-4EC1-A357-6EA6D716395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A6FA3D-A08B-4E46-9414-C571E8790D0E}"/>
              </a:ext>
            </a:extLst>
          </p:cNvPr>
          <p:cNvSpPr txBox="1">
            <a:spLocks noGrp="1"/>
          </p:cNvSpPr>
          <p:nvPr>
            <p:ph type="body" sz="quarter" idx="1"/>
          </p:nvPr>
        </p:nvSpPr>
        <p:spPr/>
        <p:txBody>
          <a:bodyPr/>
          <a:lstStyle/>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ETAPE 1  : </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Pour construire la matrice RACI, </a:t>
            </a: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il faut identifier les différents acteurs du projet  </a:t>
            </a: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amener à contribuer directement ou indirectement à votre projet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Dans cette exemple nous avons identifier plusieurs équipes :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Direction</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Responsable Produit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Responsable informatique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Responsable Projet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Développeur </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Equipe Utilisateur Clé   : </a:t>
            </a: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Le Key User, ou « utilisateur clé » ou « utilisateur référent », est un acteur essentiel à la réussite de votre projet informatique.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C’est l’interlocuteur privilégié, au sein de l’entreprise, sur tout ou partie des fonctionnalités du projet à déployer.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Ils </a:t>
            </a:r>
            <a:r>
              <a:rPr lang="fr-FR" b="0" i="0" dirty="0">
                <a:solidFill>
                  <a:srgbClr val="000000"/>
                </a:solidFill>
                <a:effectLst/>
                <a:latin typeface="Arial" panose="020B0604020202020204" pitchFamily="34" charset="0"/>
              </a:rPr>
              <a:t>sont porteurs des besoins du Product </a:t>
            </a:r>
            <a:r>
              <a:rPr lang="fr-FR" b="0" i="0" dirty="0" err="1">
                <a:solidFill>
                  <a:srgbClr val="000000"/>
                </a:solidFill>
                <a:effectLst/>
                <a:latin typeface="Arial" panose="020B0604020202020204" pitchFamily="34" charset="0"/>
              </a:rPr>
              <a:t>Owner</a:t>
            </a:r>
            <a:r>
              <a:rPr lang="fr-FR" b="0" i="0" dirty="0">
                <a:solidFill>
                  <a:srgbClr val="000000"/>
                </a:solidFill>
                <a:effectLst/>
                <a:latin typeface="Arial" panose="020B0604020202020204" pitchFamily="34" charset="0"/>
              </a:rPr>
              <a:t> : ils sont les futurs utilisateurs des systèmes, mais, plus que cela, ils sont ceux qui doivent définir comment le système doit fonctionner dans tout son détail.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lang="fr-FR" b="0" i="0" dirty="0">
                <a:solidFill>
                  <a:srgbClr val="000000"/>
                </a:solidFill>
                <a:effectLst/>
                <a:latin typeface="Arial" panose="020B0604020202020204" pitchFamily="34" charset="0"/>
              </a:rPr>
              <a:t>A chaque principal processus de gestion de l'entreprise, que ce soit la comptabilité, les finances, l'entreprise doit joindre à l'équipe projet au moins un key-user.</a:t>
            </a: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C'est souvent eux qui centralisent les demandes des utilisateurs sur son domaine d'application, qui aide aux spécifications des nouvelles demandes, qui fait les tests des nouveaux développement,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qui valide et qui forme les utilisateurs.</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Le key user doit bien connaître la partie "</a:t>
            </a:r>
            <a:r>
              <a:rPr kumimoji="0" lang="fr-FR" sz="2000" b="0" i="0" u="none" strike="noStrike" kern="1200" cap="none" spc="0" normalizeH="0" baseline="0" noProof="0" dirty="0" err="1">
                <a:ln>
                  <a:noFill/>
                </a:ln>
                <a:solidFill>
                  <a:srgbClr val="6A6B6C"/>
                </a:solidFill>
                <a:effectLst/>
                <a:uLnTx/>
                <a:uFillTx/>
                <a:latin typeface="Literata"/>
                <a:ea typeface="MS Gothic" pitchFamily="2"/>
                <a:cs typeface="Tahoma" pitchFamily="2"/>
              </a:rPr>
              <a:t>metier</a:t>
            </a: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 de son domaine d'application.</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Application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Equipe formateur</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ETAPE 2 : Listez les tâches ou les livrables du projet</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ETAPE 3 : Définition des rôles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rPr>
              <a:t>Nous allons identifier les rôles de chaque acteur du projet avec les initiaux R A C I</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6A6B6C"/>
                </a:solidFill>
                <a:effectLst/>
                <a:uLnTx/>
                <a:uFillTx/>
                <a:latin typeface="Literata"/>
                <a:ea typeface="MS Gothic" pitchFamily="2"/>
                <a:cs typeface="Tahoma" pitchFamily="2"/>
              </a:rPr>
              <a:t>Responsible</a:t>
            </a: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 (réalisateur)</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Le terme français le plus adapté ici est le </a:t>
            </a:r>
            <a:r>
              <a:rPr kumimoji="0" lang="fr-FR" sz="2000" b="1" i="0" u="none" strike="noStrike" kern="1200" cap="none" spc="0" normalizeH="0" baseline="0" noProof="0" dirty="0">
                <a:ln>
                  <a:noFill/>
                </a:ln>
                <a:solidFill>
                  <a:srgbClr val="6A6B6C"/>
                </a:solidFill>
                <a:effectLst/>
                <a:uLnTx/>
                <a:uFillTx/>
                <a:latin typeface="Mulish"/>
                <a:ea typeface="MS Gothic" pitchFamily="2"/>
                <a:cs typeface="Tahoma" pitchFamily="2"/>
              </a:rPr>
              <a:t>réalisateur</a:t>
            </a: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 (et pas le responsable).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Dans cette case, nous mettons la personne (ou les personnes), qui doit exécuter la tâche et effectuer le travail.</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le « R » a donc la responsabilité de </a:t>
            </a:r>
            <a:r>
              <a:rPr kumimoji="0" lang="fr-FR" sz="2000" b="1" i="0" u="none" strike="noStrike" kern="1200" cap="none" spc="0" normalizeH="0" baseline="0" noProof="0" dirty="0">
                <a:ln>
                  <a:noFill/>
                </a:ln>
                <a:solidFill>
                  <a:srgbClr val="6A6B6C"/>
                </a:solidFill>
                <a:effectLst/>
                <a:uLnTx/>
                <a:uFillTx/>
                <a:latin typeface="Mulish"/>
                <a:ea typeface="MS Gothic" pitchFamily="2"/>
                <a:cs typeface="Tahoma" pitchFamily="2"/>
              </a:rPr>
              <a:t>faire le travail </a:t>
            </a: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et de mener à bien la tâche assignée avec les moyens dont il dispose.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En cas de problème, ou d’insuffisance de moyens et de ressources, le « R » doit s’adresser au « A ».</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6A6B6C"/>
                </a:solidFill>
                <a:effectLst/>
                <a:uLnTx/>
                <a:uFillTx/>
                <a:latin typeface="Literata"/>
                <a:ea typeface="MS Gothic" pitchFamily="2"/>
                <a:cs typeface="Tahoma" pitchFamily="2"/>
              </a:rPr>
              <a:t>Accountable</a:t>
            </a: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 (approbateur)</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En charge de superviser l’action et de référer à la hiérarchie</a:t>
            </a:r>
            <a:endPar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le « A » est la personne tenue responsable de la réussite ou l’échec de la tâche.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C’est lui le responsable de l’atteinte des objectifs et celui qui rend les comptes.</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Le « A » est souvent le supérieur hiérarchique du « R », et il est aussi possible dans certains cas de cumuler les rôles « R » et « A ».</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Cependant, il est à noter que dans le niveau le plus haut d’un projet, on ne peut avoir qu’un seul « A ».</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6A6B6C"/>
                </a:solidFill>
                <a:effectLst/>
                <a:uLnTx/>
                <a:uFillTx/>
                <a:latin typeface="Literata"/>
                <a:ea typeface="MS Gothic" pitchFamily="2"/>
                <a:cs typeface="Tahoma" pitchFamily="2"/>
              </a:rPr>
              <a:t>Consulted</a:t>
            </a: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 (consulté)</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lang="fr-FR" b="0" i="0" dirty="0">
                <a:solidFill>
                  <a:srgbClr val="212121"/>
                </a:solidFill>
                <a:effectLst/>
                <a:latin typeface="Podkova-Regular"/>
              </a:rPr>
              <a:t>En charge de contribuer, d’apporter des conseils</a:t>
            </a:r>
            <a:endPar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Dans cette case, nous mettons les personnes à consulter pour donner leur avis.</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Si nous avions renseigné cette case, cela veut dire que nous sommes obligatoirement tenus de consulter ces personnes avant de prendre une décision.</a:t>
            </a:r>
          </a:p>
          <a:p>
            <a:pPr marL="215999" marR="0" lvl="0" indent="-215999" algn="l" defTabSz="914400" rtl="0" eaLnBrk="1" fontAlgn="auto" latinLnBrk="0" hangingPunct="0">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endParaRP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 </a:t>
            </a:r>
            <a:r>
              <a:rPr kumimoji="0" lang="fr-FR" sz="2000" b="1" i="0" u="none" strike="noStrike" kern="1200" cap="none" spc="0" normalizeH="0" baseline="0" noProof="0" dirty="0" err="1">
                <a:ln>
                  <a:noFill/>
                </a:ln>
                <a:solidFill>
                  <a:srgbClr val="6A6B6C"/>
                </a:solidFill>
                <a:effectLst/>
                <a:uLnTx/>
                <a:uFillTx/>
                <a:latin typeface="Literata"/>
                <a:ea typeface="MS Gothic" pitchFamily="2"/>
                <a:cs typeface="Tahoma" pitchFamily="2"/>
              </a:rPr>
              <a:t>Informed</a:t>
            </a:r>
            <a:r>
              <a:rPr kumimoji="0" lang="fr-FR" sz="2000" b="1" i="0" u="none" strike="noStrike" kern="1200" cap="none" spc="0" normalizeH="0" baseline="0" noProof="0" dirty="0">
                <a:ln>
                  <a:noFill/>
                </a:ln>
                <a:solidFill>
                  <a:srgbClr val="6A6B6C"/>
                </a:solidFill>
                <a:effectLst/>
                <a:uLnTx/>
                <a:uFillTx/>
                <a:latin typeface="Literata"/>
                <a:ea typeface="MS Gothic" pitchFamily="2"/>
                <a:cs typeface="Tahoma" pitchFamily="2"/>
              </a:rPr>
              <a:t> (informé)</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Il s’agit là de mettre la (ou les personnes) qui doit être informée (bien comme il faut), de la progression d’une tâche donnée.</a:t>
            </a:r>
          </a:p>
          <a:p>
            <a:pPr marL="215999" marR="0" lvl="0" indent="-215999" algn="l"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6A6B6C"/>
                </a:solidFill>
                <a:effectLst/>
                <a:uLnTx/>
                <a:uFillTx/>
                <a:latin typeface="Mulish"/>
                <a:ea typeface="MS Gothic" pitchFamily="2"/>
                <a:cs typeface="Tahoma" pitchFamily="2"/>
              </a:rPr>
              <a:t>Les personnes informées ne sont pas tenues de faire une action</a:t>
            </a:r>
          </a:p>
          <a:p>
            <a:endParaRPr lang="fr-F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ABB4E47-8F7B-4D13-8643-FF4301EA26A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16596B5-18F5-4C40-AF48-E356BE5019FC}" type="slidenum">
              <a:t>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DEB05AC-3C6A-49F2-A7CA-FAD086FC5FA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F318AF-0A77-4E11-AE8E-438224E5BBAE}"/>
              </a:ext>
            </a:extLst>
          </p:cNvPr>
          <p:cNvSpPr txBox="1">
            <a:spLocks noGrp="1"/>
          </p:cNvSpPr>
          <p:nvPr>
            <p:ph type="body" sz="quarter" idx="1"/>
          </p:nvPr>
        </p:nvSpPr>
        <p:spPr/>
        <p:txBody>
          <a:bodyPr/>
          <a:lstStyle/>
          <a:p>
            <a:pPr algn="l"/>
            <a:r>
              <a:rPr lang="fr-FR" b="1" i="0" dirty="0">
                <a:solidFill>
                  <a:srgbClr val="292929"/>
                </a:solidFill>
                <a:effectLst/>
                <a:latin typeface="sohne"/>
              </a:rPr>
              <a:t>Construisez votre Roadmap</a:t>
            </a:r>
          </a:p>
          <a:p>
            <a:pPr algn="l"/>
            <a:r>
              <a:rPr lang="fr-FR" b="0" i="0" dirty="0">
                <a:solidFill>
                  <a:srgbClr val="757575"/>
                </a:solidFill>
                <a:effectLst/>
                <a:latin typeface="sohne"/>
              </a:rPr>
              <a:t>Ou comment réussir à donner corps à votre vision produit aussi bien sur le court que le long terme</a:t>
            </a:r>
          </a:p>
          <a:p>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7E202F-DC0B-49AA-9216-0550EB830E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896962-9361-406A-8638-82EFDAFB7863}" type="slidenum">
              <a:t>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DBE981-9A3D-4628-B781-AA27ECDD2C1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E33E3CF-7353-4B8A-8282-ADF80089D562}"/>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09C90DF-BCE8-43AA-B877-20B550C8E46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04CFD30-FC4D-42D3-B1E1-2EC4F63E303D}" type="slidenum">
              <a:t>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B51BBC6-9009-432B-A997-0547F4D2D92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76CF2CB-7F37-46A8-8332-2A87EF587C46}"/>
              </a:ext>
            </a:extLst>
          </p:cNvPr>
          <p:cNvSpPr txBox="1">
            <a:spLocks noGrp="1"/>
          </p:cNvSpPr>
          <p:nvPr>
            <p:ph type="body" sz="quarter" idx="1"/>
          </p:nvPr>
        </p:nvSpPr>
        <p:spPr/>
        <p:txBody>
          <a:bodyPr/>
          <a:lstStyle/>
          <a:p>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93CC6A-9576-4ED7-B7AB-E308FC875F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74F660-A14D-42C1-854F-89101AF18ECE}" type="slidenum">
              <a:t>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E3E61C-8CDE-4703-ACED-847EEF466D6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A0022B0-748E-4FA0-874E-79C1FD03638E}"/>
              </a:ext>
            </a:extLst>
          </p:cNvPr>
          <p:cNvSpPr txBox="1">
            <a:spLocks noGrp="1"/>
          </p:cNvSpPr>
          <p:nvPr>
            <p:ph type="body" sz="quarter" idx="1"/>
          </p:nvPr>
        </p:nvSpPr>
        <p:spPr/>
        <p:txBody>
          <a:bodyPr/>
          <a:lstStyle/>
          <a:p>
            <a:r>
              <a:rPr lang="fr-FR" b="0" i="0" dirty="0">
                <a:solidFill>
                  <a:srgbClr val="292929"/>
                </a:solidFill>
                <a:effectLst/>
                <a:latin typeface="charter"/>
              </a:rPr>
              <a:t>Comment construire sa roadmap ? Pour construire votre roadmap vous pouvez vous appuyer sur plusieurs outils qui ont déjà fait leurs preuves : la </a:t>
            </a:r>
            <a:r>
              <a:rPr lang="fr-FR" b="1" i="1" dirty="0">
                <a:solidFill>
                  <a:srgbClr val="292929"/>
                </a:solidFill>
                <a:effectLst/>
                <a:latin typeface="charter"/>
              </a:rPr>
              <a:t>story </a:t>
            </a:r>
            <a:r>
              <a:rPr lang="fr-FR" b="1" i="1" dirty="0" err="1">
                <a:solidFill>
                  <a:srgbClr val="292929"/>
                </a:solidFill>
                <a:effectLst/>
                <a:latin typeface="charter"/>
              </a:rPr>
              <a:t>map</a:t>
            </a:r>
            <a:r>
              <a:rPr lang="fr-FR" b="0" i="0" dirty="0">
                <a:solidFill>
                  <a:srgbClr val="292929"/>
                </a:solidFill>
                <a:effectLst/>
                <a:latin typeface="charter"/>
              </a:rPr>
              <a:t> et </a:t>
            </a:r>
            <a:r>
              <a:rPr lang="fr-FR" b="1" i="1" dirty="0">
                <a:solidFill>
                  <a:srgbClr val="292929"/>
                </a:solidFill>
                <a:effectLst/>
                <a:latin typeface="charter"/>
              </a:rPr>
              <a:t>l’impact </a:t>
            </a:r>
            <a:r>
              <a:rPr lang="fr-FR" b="1" i="1" dirty="0" err="1">
                <a:solidFill>
                  <a:srgbClr val="292929"/>
                </a:solidFill>
                <a:effectLst/>
                <a:latin typeface="charter"/>
              </a:rPr>
              <a:t>map</a:t>
            </a:r>
            <a:r>
              <a:rPr lang="fr-FR" b="0" i="0" dirty="0">
                <a:solidFill>
                  <a:srgbClr val="292929"/>
                </a:solidFill>
                <a:effectLst/>
                <a:latin typeface="charter"/>
              </a:rPr>
              <a:t>.</a:t>
            </a:r>
          </a:p>
          <a:p>
            <a:endParaRPr lang="fr-F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6570FC-B0D2-409C-BC10-0AC4FD3FA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9CD95-D157-4389-B0C9-BD84DF5E57C8}" type="slidenum">
              <a:t>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6828689-CB9B-4670-AAAB-31C8277DCC6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E263534-927D-48BB-B057-312F9CB3AB4D}"/>
              </a:ext>
            </a:extLst>
          </p:cNvPr>
          <p:cNvSpPr txBox="1">
            <a:spLocks noGrp="1"/>
          </p:cNvSpPr>
          <p:nvPr>
            <p:ph type="body" sz="quarter" idx="1"/>
          </p:nvPr>
        </p:nvSpPr>
        <p:spPr/>
        <p:txBody>
          <a:bodyPr/>
          <a:lstStyle/>
          <a:p>
            <a:r>
              <a:rPr kumimoji="0" lang="fr-FR" sz="2000" b="0" i="0" u="sng" strike="noStrike" kern="1200" cap="none" spc="0" normalizeH="0" baseline="0" noProof="0" dirty="0">
                <a:ln>
                  <a:noFill/>
                </a:ln>
                <a:solidFill>
                  <a:srgbClr val="2B2B2B"/>
                </a:solidFill>
                <a:effectLst/>
                <a:uLnTx/>
                <a:uFillTx/>
                <a:latin typeface="Raleway"/>
                <a:ea typeface="MS Gothic" pitchFamily="2"/>
                <a:cs typeface="Tahoma" pitchFamily="2"/>
              </a:rPr>
              <a:t>Indicateurs de performance (Key Indicator Performance: </a:t>
            </a:r>
            <a:r>
              <a:rPr kumimoji="0" lang="fr-FR" sz="2000" b="1" i="0" u="sng" strike="noStrike" kern="1200" cap="none" spc="0" normalizeH="0" baseline="0" noProof="0" dirty="0">
                <a:ln>
                  <a:noFill/>
                </a:ln>
                <a:solidFill>
                  <a:srgbClr val="2B2B2B"/>
                </a:solidFill>
                <a:effectLst/>
                <a:uLnTx/>
                <a:uFillTx/>
                <a:latin typeface="Raleway"/>
                <a:ea typeface="MS Gothic" pitchFamily="2"/>
                <a:cs typeface="Tahoma" pitchFamily="2"/>
              </a:rPr>
              <a:t>KPI</a:t>
            </a:r>
            <a:r>
              <a:rPr kumimoji="0" lang="fr-FR" sz="2000" b="0" i="0" u="sng" strike="noStrike" kern="1200" cap="none" spc="0" normalizeH="0" baseline="0" noProof="0" dirty="0">
                <a:ln>
                  <a:noFill/>
                </a:ln>
                <a:solidFill>
                  <a:srgbClr val="2B2B2B"/>
                </a:solidFill>
                <a:effectLst/>
                <a:uLnTx/>
                <a:uFillTx/>
                <a:latin typeface="Raleway"/>
                <a:ea typeface="MS Gothic" pitchFamily="2"/>
                <a:cs typeface="Tahoma" pitchFamily="2"/>
              </a:rPr>
              <a:t>)</a:t>
            </a:r>
            <a:r>
              <a:rPr kumimoji="0" lang="fr-FR" sz="2000" b="0" i="0" u="none" strike="noStrike" kern="1200" cap="none" spc="0" normalizeH="0" baseline="0" noProof="0" dirty="0">
                <a:ln>
                  <a:noFill/>
                </a:ln>
                <a:solidFill>
                  <a:srgbClr val="2B2B2B"/>
                </a:solidFill>
                <a:effectLst/>
                <a:uLnTx/>
                <a:uFillTx/>
                <a:latin typeface="Raleway"/>
                <a:ea typeface="MS Gothic" pitchFamily="2"/>
                <a:cs typeface="Tahoma" pitchFamily="2"/>
              </a:rPr>
              <a:t>:  dans le </a:t>
            </a:r>
            <a:r>
              <a:rPr kumimoji="0" lang="fr-FR" sz="2000" b="0" i="0" u="none" strike="noStrike" kern="1200" cap="none" spc="0" normalizeH="0" baseline="0" noProof="0" dirty="0" err="1">
                <a:ln>
                  <a:noFill/>
                </a:ln>
                <a:solidFill>
                  <a:srgbClr val="2B2B2B"/>
                </a:solidFill>
                <a:effectLst/>
                <a:uLnTx/>
                <a:uFillTx/>
                <a:latin typeface="Raleway"/>
                <a:ea typeface="MS Gothic" pitchFamily="2"/>
                <a:cs typeface="Tahoma" pitchFamily="2"/>
              </a:rPr>
              <a:t>lean</a:t>
            </a:r>
            <a:r>
              <a:rPr kumimoji="0" lang="fr-FR" sz="2000" b="0" i="0" u="none" strike="noStrike" kern="1200" cap="none" spc="0" normalizeH="0" baseline="0" noProof="0" dirty="0">
                <a:ln>
                  <a:noFill/>
                </a:ln>
                <a:solidFill>
                  <a:srgbClr val="2B2B2B"/>
                </a:solidFill>
                <a:effectLst/>
                <a:uLnTx/>
                <a:uFillTx/>
                <a:latin typeface="Raleway"/>
                <a:ea typeface="MS Gothic" pitchFamily="2"/>
                <a:cs typeface="Tahoma" pitchFamily="2"/>
              </a:rPr>
              <a:t> </a:t>
            </a:r>
            <a:r>
              <a:rPr kumimoji="0" lang="fr-FR" sz="2000" b="0" i="0" u="none" strike="noStrike" kern="1200" cap="none" spc="0" normalizeH="0" baseline="0" noProof="0" dirty="0" err="1">
                <a:ln>
                  <a:noFill/>
                </a:ln>
                <a:solidFill>
                  <a:srgbClr val="2B2B2B"/>
                </a:solidFill>
                <a:effectLst/>
                <a:uLnTx/>
                <a:uFillTx/>
                <a:latin typeface="Raleway"/>
                <a:ea typeface="MS Gothic" pitchFamily="2"/>
                <a:cs typeface="Tahoma" pitchFamily="2"/>
              </a:rPr>
              <a:t>canvas</a:t>
            </a:r>
            <a:r>
              <a:rPr kumimoji="0" lang="fr-FR" sz="2000" b="0" i="0" u="none" strike="noStrike" kern="1200" cap="none" spc="0" normalizeH="0" baseline="0" noProof="0" dirty="0">
                <a:ln>
                  <a:noFill/>
                </a:ln>
                <a:solidFill>
                  <a:srgbClr val="2B2B2B"/>
                </a:solidFill>
                <a:effectLst/>
                <a:uLnTx/>
                <a:uFillTx/>
                <a:latin typeface="Raleway"/>
                <a:ea typeface="MS Gothic" pitchFamily="2"/>
                <a:cs typeface="Tahoma" pitchFamily="2"/>
              </a:rPr>
              <a:t> correspond au key </a:t>
            </a:r>
            <a:r>
              <a:rPr kumimoji="0" lang="fr-FR" sz="2000" b="0" i="0" u="none" strike="noStrike" kern="1200" cap="none" spc="0" normalizeH="0" baseline="0" noProof="0" dirty="0" err="1">
                <a:ln>
                  <a:noFill/>
                </a:ln>
                <a:solidFill>
                  <a:srgbClr val="2B2B2B"/>
                </a:solidFill>
                <a:effectLst/>
                <a:uLnTx/>
                <a:uFillTx/>
                <a:latin typeface="Raleway"/>
                <a:ea typeface="MS Gothic" pitchFamily="2"/>
                <a:cs typeface="Tahoma" pitchFamily="2"/>
              </a:rPr>
              <a:t>metrics</a:t>
            </a:r>
            <a:r>
              <a:rPr kumimoji="0" lang="fr-FR" sz="2000" b="0" i="0" u="none" strike="noStrike" kern="1200" cap="none" spc="0" normalizeH="0" baseline="0" noProof="0" dirty="0">
                <a:ln>
                  <a:noFill/>
                </a:ln>
                <a:solidFill>
                  <a:srgbClr val="2B2B2B"/>
                </a:solidFill>
                <a:effectLst/>
                <a:uLnTx/>
                <a:uFillTx/>
                <a:latin typeface="Raleway"/>
                <a:ea typeface="MS Gothic" pitchFamily="2"/>
                <a:cs typeface="Tahoma" pitchFamily="2"/>
              </a:rPr>
              <a:t> </a:t>
            </a:r>
          </a:p>
          <a:p>
            <a:endParaRPr lang="fr-FR" dirty="0"/>
          </a:p>
          <a:p>
            <a:pPr algn="l"/>
            <a:r>
              <a:rPr lang="fr-FR" b="0" i="0" dirty="0">
                <a:solidFill>
                  <a:srgbClr val="292929"/>
                </a:solidFill>
                <a:effectLst/>
                <a:latin typeface="charter"/>
              </a:rPr>
              <a:t>L’’impact </a:t>
            </a:r>
            <a:r>
              <a:rPr lang="fr-FR" b="0" i="0" dirty="0" err="1">
                <a:solidFill>
                  <a:srgbClr val="292929"/>
                </a:solidFill>
                <a:effectLst/>
                <a:latin typeface="charter"/>
              </a:rPr>
              <a:t>map</a:t>
            </a:r>
            <a:r>
              <a:rPr lang="fr-FR" b="0" i="0" dirty="0">
                <a:solidFill>
                  <a:srgbClr val="292929"/>
                </a:solidFill>
                <a:effectLst/>
                <a:latin typeface="charter"/>
              </a:rPr>
              <a:t> nous  permettra de </a:t>
            </a:r>
            <a:r>
              <a:rPr lang="fr-FR" b="0" i="0" u="sng" dirty="0">
                <a:solidFill>
                  <a:srgbClr val="292929"/>
                </a:solidFill>
                <a:effectLst/>
                <a:latin typeface="charter"/>
              </a:rPr>
              <a:t>faire découler les fonctionnalités des objectifs</a:t>
            </a:r>
            <a:r>
              <a:rPr lang="fr-FR" b="0" i="0" dirty="0">
                <a:solidFill>
                  <a:srgbClr val="292929"/>
                </a:solidFill>
                <a:effectLst/>
                <a:latin typeface="charter"/>
              </a:rPr>
              <a:t>, et non le contraire. La création d’une impact </a:t>
            </a:r>
            <a:r>
              <a:rPr lang="fr-FR" b="0" i="0" dirty="0" err="1">
                <a:solidFill>
                  <a:srgbClr val="292929"/>
                </a:solidFill>
                <a:effectLst/>
                <a:latin typeface="charter"/>
              </a:rPr>
              <a:t>map</a:t>
            </a:r>
            <a:r>
              <a:rPr lang="fr-FR" b="0" i="0" dirty="0">
                <a:solidFill>
                  <a:srgbClr val="292929"/>
                </a:solidFill>
                <a:effectLst/>
                <a:latin typeface="charter"/>
              </a:rPr>
              <a:t> déroule les sujets de la façon suivante :</a:t>
            </a:r>
          </a:p>
          <a:p>
            <a:pPr algn="l"/>
            <a:endParaRPr lang="fr-FR" b="0" i="0" dirty="0">
              <a:solidFill>
                <a:srgbClr val="292929"/>
              </a:solidFill>
              <a:effectLst/>
              <a:latin typeface="charter"/>
            </a:endParaRPr>
          </a:p>
          <a:p>
            <a:pPr algn="l">
              <a:buFont typeface="Arial" panose="020B0604020202020204" pitchFamily="34" charset="0"/>
              <a:buChar char="•"/>
            </a:pPr>
            <a:r>
              <a:rPr lang="fr-FR" b="1" i="0" dirty="0">
                <a:solidFill>
                  <a:srgbClr val="292929"/>
                </a:solidFill>
                <a:effectLst/>
                <a:latin typeface="charter"/>
              </a:rPr>
              <a:t>Les objectifs</a:t>
            </a:r>
            <a:r>
              <a:rPr lang="fr-FR" b="0" i="0" dirty="0">
                <a:solidFill>
                  <a:srgbClr val="292929"/>
                </a:solidFill>
                <a:effectLst/>
                <a:latin typeface="charter"/>
              </a:rPr>
              <a:t> : </a:t>
            </a:r>
            <a:r>
              <a:rPr lang="fr-FR" b="1" i="0" dirty="0">
                <a:solidFill>
                  <a:srgbClr val="292929"/>
                </a:solidFill>
                <a:effectLst/>
                <a:latin typeface="charter"/>
              </a:rPr>
              <a:t>Pourquoi</a:t>
            </a:r>
            <a:r>
              <a:rPr lang="fr-FR" b="0" i="0" dirty="0">
                <a:solidFill>
                  <a:srgbClr val="292929"/>
                </a:solidFill>
                <a:effectLst/>
                <a:latin typeface="charter"/>
              </a:rPr>
              <a:t> souhaitez-vous créer ou faire évoluer votre produit ? Dans votre vision initiale, matérialisée par un </a:t>
            </a:r>
            <a:r>
              <a:rPr lang="fr-FR" b="0" i="0" dirty="0" err="1">
                <a:solidFill>
                  <a:srgbClr val="292929"/>
                </a:solidFill>
                <a:effectLst/>
                <a:latin typeface="charter"/>
              </a:rPr>
              <a:t>lean</a:t>
            </a:r>
            <a:r>
              <a:rPr lang="fr-FR" b="0" i="0" dirty="0">
                <a:solidFill>
                  <a:srgbClr val="292929"/>
                </a:solidFill>
                <a:effectLst/>
                <a:latin typeface="charter"/>
              </a:rPr>
              <a:t> </a:t>
            </a:r>
            <a:r>
              <a:rPr lang="fr-FR" b="0" i="0" dirty="0" err="1">
                <a:solidFill>
                  <a:srgbClr val="292929"/>
                </a:solidFill>
                <a:effectLst/>
                <a:latin typeface="charter"/>
              </a:rPr>
              <a:t>canvas</a:t>
            </a:r>
            <a:r>
              <a:rPr lang="fr-FR" b="0" i="0" dirty="0">
                <a:solidFill>
                  <a:srgbClr val="292929"/>
                </a:solidFill>
                <a:effectLst/>
                <a:latin typeface="charter"/>
              </a:rPr>
              <a:t>, vous avez normalement défini des KPIs qui vous permettront de suivre vos objectifs business. Le point de départ de l’impact </a:t>
            </a:r>
            <a:r>
              <a:rPr lang="fr-FR" b="0" i="0" dirty="0" err="1">
                <a:solidFill>
                  <a:srgbClr val="292929"/>
                </a:solidFill>
                <a:effectLst/>
                <a:latin typeface="charter"/>
              </a:rPr>
              <a:t>map</a:t>
            </a:r>
            <a:r>
              <a:rPr lang="fr-FR" b="0" i="0" dirty="0">
                <a:solidFill>
                  <a:srgbClr val="292929"/>
                </a:solidFill>
                <a:effectLst/>
                <a:latin typeface="charter"/>
              </a:rPr>
              <a:t> est d’attribuer une valeur cible à ces KPIs. Par exemple : « atteindre 100 000 utilisateurs actifs mensuel » ou « obtenir la fidélisation de 30 000 utilisateurs ».</a:t>
            </a:r>
          </a:p>
          <a:p>
            <a:pPr algn="l">
              <a:buFont typeface="Arial" panose="020B0604020202020204" pitchFamily="34" charset="0"/>
              <a:buChar char="•"/>
            </a:pPr>
            <a:endParaRPr lang="fr-FR" b="0" i="0" dirty="0">
              <a:solidFill>
                <a:srgbClr val="292929"/>
              </a:solidFill>
              <a:effectLst/>
              <a:latin typeface="charter"/>
            </a:endParaRPr>
          </a:p>
          <a:p>
            <a:pPr algn="l">
              <a:buFont typeface="Arial" panose="020B0604020202020204" pitchFamily="34" charset="0"/>
              <a:buChar char="•"/>
            </a:pPr>
            <a:r>
              <a:rPr lang="fr-FR" b="1" i="0" dirty="0">
                <a:solidFill>
                  <a:srgbClr val="292929"/>
                </a:solidFill>
                <a:effectLst/>
                <a:latin typeface="charter"/>
              </a:rPr>
              <a:t>Les acteurs</a:t>
            </a:r>
            <a:r>
              <a:rPr lang="fr-FR" b="0" i="0" dirty="0">
                <a:solidFill>
                  <a:srgbClr val="292929"/>
                </a:solidFill>
                <a:effectLst/>
                <a:latin typeface="charter"/>
              </a:rPr>
              <a:t> </a:t>
            </a:r>
            <a:r>
              <a:rPr lang="fr-FR" b="1" i="0" dirty="0">
                <a:solidFill>
                  <a:srgbClr val="292929"/>
                </a:solidFill>
                <a:effectLst/>
                <a:latin typeface="charter"/>
              </a:rPr>
              <a:t>: De qui </a:t>
            </a:r>
            <a:r>
              <a:rPr lang="fr-FR" b="0" i="0" dirty="0">
                <a:solidFill>
                  <a:srgbClr val="292929"/>
                </a:solidFill>
                <a:effectLst/>
                <a:latin typeface="charter"/>
              </a:rPr>
              <a:t>avez-vous besoin pour atteindre vos objectifs ? Quelle est votre audience ? L’impact </a:t>
            </a:r>
            <a:r>
              <a:rPr lang="fr-FR" b="0" i="0" dirty="0" err="1">
                <a:solidFill>
                  <a:srgbClr val="292929"/>
                </a:solidFill>
                <a:effectLst/>
                <a:latin typeface="charter"/>
              </a:rPr>
              <a:t>map</a:t>
            </a:r>
            <a:r>
              <a:rPr lang="fr-FR" b="0" i="0" dirty="0">
                <a:solidFill>
                  <a:srgbClr val="292929"/>
                </a:solidFill>
                <a:effectLst/>
                <a:latin typeface="charter"/>
              </a:rPr>
              <a:t> met en évidence deux types d’acteurs : ceux qui peuvent influer sur votre objectif de façon indirecte (des publicitaires ou des fournisseurs par exemple) et ceux qui utilisent votre produit (vos utilisateurs finaux).</a:t>
            </a:r>
          </a:p>
          <a:p>
            <a:pPr algn="l">
              <a:buFont typeface="Arial" panose="020B0604020202020204" pitchFamily="34" charset="0"/>
              <a:buChar char="•"/>
            </a:pPr>
            <a:endParaRPr lang="fr-FR" b="0" i="0" dirty="0">
              <a:solidFill>
                <a:srgbClr val="292929"/>
              </a:solidFill>
              <a:effectLst/>
              <a:latin typeface="charter"/>
            </a:endParaRPr>
          </a:p>
          <a:p>
            <a:pPr algn="l">
              <a:buFont typeface="Arial" panose="020B0604020202020204" pitchFamily="34" charset="0"/>
              <a:buChar char="•"/>
            </a:pPr>
            <a:r>
              <a:rPr lang="fr-FR" b="1" i="0" dirty="0">
                <a:solidFill>
                  <a:srgbClr val="292929"/>
                </a:solidFill>
                <a:effectLst/>
                <a:latin typeface="charter"/>
              </a:rPr>
              <a:t>Les impacts</a:t>
            </a:r>
            <a:r>
              <a:rPr lang="fr-FR" b="0" i="0" dirty="0">
                <a:solidFill>
                  <a:srgbClr val="292929"/>
                </a:solidFill>
                <a:effectLst/>
                <a:latin typeface="charter"/>
              </a:rPr>
              <a:t> : </a:t>
            </a:r>
            <a:r>
              <a:rPr lang="fr-FR" b="1" i="0" dirty="0">
                <a:solidFill>
                  <a:srgbClr val="292929"/>
                </a:solidFill>
                <a:effectLst/>
                <a:latin typeface="charter"/>
              </a:rPr>
              <a:t>Comment</a:t>
            </a:r>
            <a:r>
              <a:rPr lang="fr-FR" b="0" i="0" dirty="0">
                <a:solidFill>
                  <a:srgbClr val="292929"/>
                </a:solidFill>
                <a:effectLst/>
                <a:latin typeface="charter"/>
              </a:rPr>
              <a:t> souhaitez-vous modifier le comportement des acteurs afin d’atteindre votre objectif ? C’est une étape complexe, car il ne s’agit pas seulement de décrire les usages de votre produit, il faut aussi établir les changements que vous souhaitez y opérer afin de vous rapprocher de votre but.</a:t>
            </a:r>
          </a:p>
          <a:p>
            <a:pPr algn="l">
              <a:buFont typeface="Arial" panose="020B0604020202020204" pitchFamily="34" charset="0"/>
              <a:buChar char="•"/>
            </a:pPr>
            <a:endParaRPr lang="fr-FR" b="0" i="0" dirty="0">
              <a:solidFill>
                <a:srgbClr val="292929"/>
              </a:solidFill>
              <a:effectLst/>
              <a:latin typeface="charter"/>
            </a:endParaRPr>
          </a:p>
          <a:p>
            <a:pPr algn="l">
              <a:buFont typeface="Arial" panose="020B0604020202020204" pitchFamily="34" charset="0"/>
              <a:buChar char="•"/>
            </a:pPr>
            <a:r>
              <a:rPr lang="fr-FR" b="1" i="0" dirty="0">
                <a:solidFill>
                  <a:srgbClr val="292929"/>
                </a:solidFill>
                <a:effectLst/>
                <a:latin typeface="charter"/>
              </a:rPr>
              <a:t>Les fonctionnalités</a:t>
            </a:r>
            <a:r>
              <a:rPr lang="fr-FR" b="0" i="0" dirty="0">
                <a:solidFill>
                  <a:srgbClr val="292929"/>
                </a:solidFill>
                <a:effectLst/>
                <a:latin typeface="charter"/>
              </a:rPr>
              <a:t> : Quelles fonctionnalités ou actions devez-vous mettre en place pour obtenir les comportements identifiés ? La granularité est ici celle du parcours utilisateur. Voici un exemple d’impact </a:t>
            </a:r>
            <a:r>
              <a:rPr lang="fr-FR" b="0" i="0" dirty="0" err="1">
                <a:solidFill>
                  <a:srgbClr val="292929"/>
                </a:solidFill>
                <a:effectLst/>
                <a:latin typeface="charter"/>
              </a:rPr>
              <a:t>map</a:t>
            </a:r>
            <a:r>
              <a:rPr lang="fr-FR" b="0" i="0" dirty="0">
                <a:solidFill>
                  <a:srgbClr val="292929"/>
                </a:solidFill>
                <a:effectLst/>
                <a:latin typeface="charter"/>
              </a:rPr>
              <a:t> d’un site de e-commerce déjà opérationnel mais souhaitant développer de nouvelles fonctionnalités permettant d’accroître les ventes.</a:t>
            </a:r>
          </a:p>
          <a:p>
            <a:endParaRPr lang="fr-F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282B53C-CC05-44F0-B449-E7F5181DFAF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A00446F-181E-45B3-9291-76462D6746FE}" type="slidenum">
              <a:t>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981D029-2D1E-4020-A351-F15437A9CF0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3A198B-6FB4-4665-BFAE-954776BF240C}"/>
              </a:ext>
            </a:extLst>
          </p:cNvPr>
          <p:cNvSpPr txBox="1">
            <a:spLocks noGrp="1"/>
          </p:cNvSpPr>
          <p:nvPr>
            <p:ph type="body" sz="quarter" idx="1"/>
          </p:nvPr>
        </p:nvSpPr>
        <p:spPr/>
        <p:txBody>
          <a:bodyPr/>
          <a:lstStyle/>
          <a:p>
            <a:r>
              <a:rPr lang="fr-FR" b="0" i="0" dirty="0">
                <a:solidFill>
                  <a:srgbClr val="292929"/>
                </a:solidFill>
                <a:effectLst/>
                <a:latin typeface="charter"/>
              </a:rPr>
              <a:t>On a l’objectif, </a:t>
            </a:r>
          </a:p>
          <a:p>
            <a:r>
              <a:rPr lang="fr-FR" b="0" i="0" dirty="0">
                <a:solidFill>
                  <a:srgbClr val="292929"/>
                </a:solidFill>
                <a:effectLst/>
                <a:latin typeface="charter"/>
              </a:rPr>
              <a:t>Ensuite les acteurs (toutes les personnes qui peuvent contribuer à atteindre notre objectif)</a:t>
            </a:r>
          </a:p>
          <a:p>
            <a:r>
              <a:rPr lang="fr-FR" b="0" i="0" dirty="0">
                <a:solidFill>
                  <a:srgbClr val="292929"/>
                </a:solidFill>
                <a:effectLst/>
                <a:latin typeface="charter"/>
              </a:rPr>
              <a:t>	Cela utilisateurs principaux du produit sur lesquels ont travail </a:t>
            </a:r>
          </a:p>
          <a:p>
            <a:r>
              <a:rPr lang="fr-FR" b="0" i="0" dirty="0">
                <a:solidFill>
                  <a:srgbClr val="292929"/>
                </a:solidFill>
                <a:effectLst/>
                <a:latin typeface="charter"/>
              </a:rPr>
              <a:t>	Aussi qui les acteurs contribuent sans être les utilisateurs direct (Ce sont des gens qui n’ont pas un impact direct mais plutôt indirect, mais qui peuvent contribuer  atteindre notre objectif)</a:t>
            </a:r>
          </a:p>
          <a:p>
            <a:r>
              <a:rPr lang="fr-FR" b="0" i="0" dirty="0">
                <a:solidFill>
                  <a:srgbClr val="292929"/>
                </a:solidFill>
                <a:effectLst/>
                <a:latin typeface="charter"/>
              </a:rPr>
              <a:t>Ensuite il les impacts qui sont les changements de comportement qu’on veut chez les acteurs, et c’est sur ces impacts qu’on va travailler </a:t>
            </a:r>
          </a:p>
          <a:p>
            <a:r>
              <a:rPr lang="fr-FR" b="0" i="0" dirty="0">
                <a:solidFill>
                  <a:srgbClr val="292929"/>
                </a:solidFill>
                <a:effectLst/>
                <a:latin typeface="charter"/>
              </a:rPr>
              <a:t>Ensuite on par des livrables (</a:t>
            </a:r>
            <a:r>
              <a:rPr lang="fr-FR" b="0" i="0" dirty="0" err="1">
                <a:solidFill>
                  <a:srgbClr val="292929"/>
                </a:solidFill>
                <a:effectLst/>
                <a:latin typeface="charter"/>
              </a:rPr>
              <a:t>features</a:t>
            </a:r>
            <a:r>
              <a:rPr lang="fr-FR" b="0" i="0" dirty="0">
                <a:solidFill>
                  <a:srgbClr val="292929"/>
                </a:solidFill>
                <a:effectLst/>
                <a:latin typeface="charter"/>
              </a:rPr>
              <a:t>), elle vient au service d’un impact d’un acteur qui contribue à notre objectif</a:t>
            </a:r>
          </a:p>
          <a:p>
            <a:r>
              <a:rPr lang="fr-FR" b="0" i="0" dirty="0">
                <a:solidFill>
                  <a:srgbClr val="292929"/>
                </a:solidFill>
                <a:effectLst/>
                <a:latin typeface="charter"/>
              </a:rPr>
              <a:t>Les livrables ce sont des gros blocs, ensuite on va détaillé ces gros bloc . Et on va livrer petit à petit de manière </a:t>
            </a:r>
            <a:r>
              <a:rPr lang="fr-FR" b="0" i="0" dirty="0" err="1">
                <a:solidFill>
                  <a:srgbClr val="292929"/>
                </a:solidFill>
                <a:effectLst/>
                <a:latin typeface="charter"/>
              </a:rPr>
              <a:t>iteratif</a:t>
            </a:r>
            <a:r>
              <a:rPr lang="fr-FR" b="0" i="0" dirty="0">
                <a:solidFill>
                  <a:srgbClr val="292929"/>
                </a:solidFill>
                <a:effectLst/>
                <a:latin typeface="charter"/>
              </a:rPr>
              <a:t>, et on regarde si  on atteint l’impact , l’objectif </a:t>
            </a:r>
            <a:r>
              <a:rPr lang="fr-FR" b="0" i="0" dirty="0" err="1">
                <a:solidFill>
                  <a:srgbClr val="292929"/>
                </a:solidFill>
                <a:effectLst/>
                <a:latin typeface="charter"/>
              </a:rPr>
              <a:t>grace</a:t>
            </a:r>
            <a:r>
              <a:rPr lang="fr-FR" b="0" i="0" dirty="0">
                <a:solidFill>
                  <a:srgbClr val="292929"/>
                </a:solidFill>
                <a:effectLst/>
                <a:latin typeface="charter"/>
              </a:rPr>
              <a:t> </a:t>
            </a:r>
            <a:r>
              <a:rPr lang="fr-FR" b="0" i="0">
                <a:solidFill>
                  <a:srgbClr val="292929"/>
                </a:solidFill>
                <a:effectLst/>
                <a:latin typeface="charter"/>
              </a:rPr>
              <a:t>à ces livrables</a:t>
            </a:r>
            <a:endParaRPr lang="fr-FR" b="0" i="0" dirty="0">
              <a:solidFill>
                <a:srgbClr val="292929"/>
              </a:solidFill>
              <a:effectLst/>
              <a:latin typeface="charter"/>
            </a:endParaRPr>
          </a:p>
          <a:p>
            <a:endParaRPr lang="fr-FR" b="0" i="0" dirty="0">
              <a:solidFill>
                <a:srgbClr val="292929"/>
              </a:solidFill>
              <a:effectLst/>
              <a:latin typeface="charter"/>
            </a:endParaRPr>
          </a:p>
          <a:p>
            <a:r>
              <a:rPr lang="fr-FR" b="0" i="0" dirty="0">
                <a:solidFill>
                  <a:srgbClr val="292929"/>
                </a:solidFill>
                <a:effectLst/>
                <a:latin typeface="charter"/>
              </a:rPr>
              <a:t>	</a:t>
            </a:r>
          </a:p>
          <a:p>
            <a:endParaRPr lang="fr-FR" b="0" i="0" dirty="0">
              <a:solidFill>
                <a:srgbClr val="292929"/>
              </a:solidFill>
              <a:effectLst/>
              <a:latin typeface="charter"/>
            </a:endParaRPr>
          </a:p>
          <a:p>
            <a:r>
              <a:rPr lang="fr-FR" b="0" i="0" dirty="0">
                <a:solidFill>
                  <a:srgbClr val="292929"/>
                </a:solidFill>
                <a:effectLst/>
                <a:latin typeface="charter"/>
              </a:rPr>
              <a:t>Dans cette exemple,  notre </a:t>
            </a:r>
            <a:r>
              <a:rPr lang="fr-FR" b="1" i="0" dirty="0">
                <a:solidFill>
                  <a:srgbClr val="292929"/>
                </a:solidFill>
                <a:effectLst/>
                <a:latin typeface="charter"/>
              </a:rPr>
              <a:t>objectif (objectif métier)</a:t>
            </a:r>
            <a:r>
              <a:rPr lang="fr-FR" b="0" i="0" dirty="0">
                <a:solidFill>
                  <a:srgbClr val="292929"/>
                </a:solidFill>
                <a:effectLst/>
                <a:latin typeface="charter"/>
              </a:rPr>
              <a:t>  est de générer 2000 ventes supplémentaires par jour. </a:t>
            </a:r>
          </a:p>
          <a:p>
            <a:endParaRPr lang="fr-FR" b="0" i="0" dirty="0">
              <a:solidFill>
                <a:srgbClr val="292929"/>
              </a:solidFill>
              <a:effectLst/>
              <a:latin typeface="charter"/>
            </a:endParaRPr>
          </a:p>
          <a:p>
            <a:r>
              <a:rPr lang="fr-FR" b="1" i="0" dirty="0">
                <a:solidFill>
                  <a:srgbClr val="292929"/>
                </a:solidFill>
                <a:effectLst/>
                <a:latin typeface="charter"/>
              </a:rPr>
              <a:t>Qui sont impactés par cet objectif </a:t>
            </a:r>
            <a:r>
              <a:rPr lang="fr-FR" b="0" i="0" dirty="0">
                <a:solidFill>
                  <a:srgbClr val="292929"/>
                </a:solidFill>
                <a:effectLst/>
                <a:latin typeface="charter"/>
              </a:rPr>
              <a:t>: </a:t>
            </a:r>
          </a:p>
          <a:p>
            <a:r>
              <a:rPr lang="fr-FR" b="0" i="0" dirty="0">
                <a:solidFill>
                  <a:srgbClr val="292929"/>
                </a:solidFill>
                <a:effectLst/>
                <a:latin typeface="charter"/>
              </a:rPr>
              <a:t>On va définir les acteurs. Donc ceux qui sont impactés par cet objectif sont: </a:t>
            </a:r>
          </a:p>
          <a:p>
            <a:pPr marL="342900" indent="-342900">
              <a:buFont typeface="Arial" panose="020B0604020202020204" pitchFamily="34" charset="0"/>
              <a:buChar char="•"/>
            </a:pPr>
            <a:r>
              <a:rPr lang="fr-FR" b="0" i="0" dirty="0">
                <a:solidFill>
                  <a:srgbClr val="292929"/>
                </a:solidFill>
                <a:effectLst/>
                <a:latin typeface="charter"/>
              </a:rPr>
              <a:t>Les acheteuse économe</a:t>
            </a:r>
          </a:p>
          <a:p>
            <a:pPr marL="342900" indent="-342900">
              <a:buFont typeface="Arial" panose="020B0604020202020204" pitchFamily="34" charset="0"/>
              <a:buChar char="•"/>
            </a:pPr>
            <a:r>
              <a:rPr lang="fr-FR" b="0" i="0" dirty="0">
                <a:solidFill>
                  <a:srgbClr val="292929"/>
                </a:solidFill>
                <a:effectLst/>
                <a:latin typeface="charter"/>
              </a:rPr>
              <a:t>Les Fan de la marque </a:t>
            </a:r>
          </a:p>
          <a:p>
            <a:pPr marL="342900" indent="-342900">
              <a:buFont typeface="Arial" panose="020B0604020202020204" pitchFamily="34" charset="0"/>
              <a:buChar char="•"/>
            </a:pPr>
            <a:r>
              <a:rPr lang="fr-FR" b="0" i="0" dirty="0">
                <a:solidFill>
                  <a:srgbClr val="292929"/>
                </a:solidFill>
                <a:effectLst/>
                <a:latin typeface="charter"/>
              </a:rPr>
              <a:t>Les publicitaires </a:t>
            </a:r>
          </a:p>
          <a:p>
            <a:pPr marL="342900" indent="-342900">
              <a:buFont typeface="Arial" panose="020B0604020202020204" pitchFamily="34" charset="0"/>
              <a:buChar char="•"/>
            </a:pPr>
            <a:r>
              <a:rPr lang="fr-FR" b="0" i="0" dirty="0">
                <a:solidFill>
                  <a:srgbClr val="292929"/>
                </a:solidFill>
                <a:effectLst/>
                <a:latin typeface="charter"/>
              </a:rPr>
              <a:t>Les internes </a:t>
            </a:r>
          </a:p>
          <a:p>
            <a:endParaRPr lang="fr-FR" b="0" i="0" dirty="0">
              <a:solidFill>
                <a:srgbClr val="292929"/>
              </a:solidFill>
              <a:effectLst/>
              <a:latin typeface="charter"/>
            </a:endParaRPr>
          </a:p>
          <a:p>
            <a:r>
              <a:rPr lang="fr-FR" b="1" i="0" dirty="0">
                <a:solidFill>
                  <a:srgbClr val="292929"/>
                </a:solidFill>
                <a:effectLst/>
                <a:latin typeface="charter"/>
              </a:rPr>
              <a:t>Comment répondre à l’ objectif « Générer 2000 ventes supplémentaire par jour » :  </a:t>
            </a:r>
          </a:p>
          <a:p>
            <a:r>
              <a:rPr lang="fr-FR" b="0" i="0" dirty="0">
                <a:solidFill>
                  <a:srgbClr val="292929"/>
                </a:solidFill>
                <a:effectLst/>
                <a:latin typeface="charter"/>
              </a:rPr>
              <a:t>Pour </a:t>
            </a:r>
            <a:r>
              <a:rPr lang="fr-FR" b="1" i="0" dirty="0">
                <a:solidFill>
                  <a:srgbClr val="292929"/>
                </a:solidFill>
                <a:effectLst/>
                <a:latin typeface="charter"/>
              </a:rPr>
              <a:t>l’acheteuse économe </a:t>
            </a:r>
            <a:r>
              <a:rPr lang="fr-FR" b="0" i="0" dirty="0">
                <a:solidFill>
                  <a:srgbClr val="292929"/>
                </a:solidFill>
                <a:effectLst/>
                <a:latin typeface="charter"/>
              </a:rPr>
              <a:t>: </a:t>
            </a:r>
          </a:p>
          <a:p>
            <a:pPr marL="342900" indent="-342900">
              <a:buFont typeface="Arial" panose="020B0604020202020204" pitchFamily="34" charset="0"/>
              <a:buChar char="•"/>
            </a:pPr>
            <a:r>
              <a:rPr lang="fr-FR" b="0" i="0" dirty="0">
                <a:solidFill>
                  <a:srgbClr val="292929"/>
                </a:solidFill>
                <a:effectLst/>
                <a:latin typeface="charter"/>
              </a:rPr>
              <a:t>En faisant des affaires </a:t>
            </a:r>
          </a:p>
          <a:p>
            <a:pPr marL="342900" indent="-342900">
              <a:buFont typeface="Arial" panose="020B0604020202020204" pitchFamily="34" charset="0"/>
              <a:buChar char="•"/>
            </a:pPr>
            <a:r>
              <a:rPr lang="fr-FR" b="0" i="0" dirty="0">
                <a:solidFill>
                  <a:srgbClr val="292929"/>
                </a:solidFill>
                <a:effectLst/>
                <a:latin typeface="charter"/>
              </a:rPr>
              <a:t>En profitant de ventes spéciales </a:t>
            </a:r>
          </a:p>
          <a:p>
            <a:pPr marL="342900" indent="-342900">
              <a:buFont typeface="Arial" panose="020B0604020202020204" pitchFamily="34" charset="0"/>
              <a:buChar char="•"/>
            </a:pPr>
            <a:r>
              <a:rPr lang="fr-FR" b="0" i="0" dirty="0">
                <a:solidFill>
                  <a:srgbClr val="292929"/>
                </a:solidFill>
                <a:effectLst/>
                <a:latin typeface="charter"/>
              </a:rPr>
              <a:t>En gagnant des réductions</a:t>
            </a:r>
          </a:p>
          <a:p>
            <a:r>
              <a:rPr lang="fr-FR" b="0" i="0" dirty="0">
                <a:solidFill>
                  <a:srgbClr val="292929"/>
                </a:solidFill>
                <a:effectLst/>
                <a:latin typeface="charter"/>
              </a:rPr>
              <a:t>Pour les </a:t>
            </a:r>
            <a:r>
              <a:rPr lang="fr-FR" b="1" i="0" dirty="0">
                <a:solidFill>
                  <a:srgbClr val="292929"/>
                </a:solidFill>
                <a:effectLst/>
                <a:latin typeface="charter"/>
              </a:rPr>
              <a:t>fans de la marque</a:t>
            </a:r>
          </a:p>
          <a:p>
            <a:pPr marL="342900" indent="-342900">
              <a:buFont typeface="Arial" panose="020B0604020202020204" pitchFamily="34" charset="0"/>
              <a:buChar char="•"/>
            </a:pPr>
            <a:r>
              <a:rPr lang="fr-FR" b="0" i="0" dirty="0">
                <a:solidFill>
                  <a:srgbClr val="292929"/>
                </a:solidFill>
                <a:effectLst/>
                <a:latin typeface="charter"/>
              </a:rPr>
              <a:t>En accédant en priorité aux nouveautés </a:t>
            </a:r>
          </a:p>
          <a:p>
            <a:pPr marL="342900" indent="-342900">
              <a:buFont typeface="Arial" panose="020B0604020202020204" pitchFamily="34" charset="0"/>
              <a:buChar char="•"/>
            </a:pPr>
            <a:r>
              <a:rPr lang="fr-FR" b="0" i="0" dirty="0">
                <a:solidFill>
                  <a:srgbClr val="292929"/>
                </a:solidFill>
                <a:effectLst/>
                <a:latin typeface="charter"/>
              </a:rPr>
              <a:t>En profitant de conseils personnalisés </a:t>
            </a:r>
          </a:p>
          <a:p>
            <a:pPr marL="0" indent="0">
              <a:buFont typeface="Arial" panose="020B0604020202020204" pitchFamily="34" charset="0"/>
              <a:buNone/>
            </a:pPr>
            <a:r>
              <a:rPr lang="fr-FR" b="0" i="0" dirty="0">
                <a:solidFill>
                  <a:srgbClr val="292929"/>
                </a:solidFill>
                <a:effectLst/>
                <a:latin typeface="charter"/>
              </a:rPr>
              <a:t>Pour les </a:t>
            </a:r>
            <a:r>
              <a:rPr lang="fr-FR" b="1" i="0" dirty="0">
                <a:solidFill>
                  <a:srgbClr val="292929"/>
                </a:solidFill>
                <a:effectLst/>
                <a:latin typeface="charter"/>
              </a:rPr>
              <a:t>publicitaires</a:t>
            </a:r>
            <a:r>
              <a:rPr lang="fr-FR" b="0" i="0" dirty="0">
                <a:solidFill>
                  <a:srgbClr val="292929"/>
                </a:solidFill>
                <a:effectLst/>
                <a:latin typeface="charter"/>
              </a:rPr>
              <a:t> : </a:t>
            </a:r>
          </a:p>
          <a:p>
            <a:pPr marL="342900" indent="-342900">
              <a:buFont typeface="Arial" panose="020B0604020202020204" pitchFamily="34" charset="0"/>
              <a:buChar char="•"/>
            </a:pPr>
            <a:r>
              <a:rPr lang="fr-FR" b="0" i="0" dirty="0">
                <a:solidFill>
                  <a:srgbClr val="292929"/>
                </a:solidFill>
                <a:effectLst/>
                <a:latin typeface="charter"/>
              </a:rPr>
              <a:t>En publiant nos offres </a:t>
            </a:r>
          </a:p>
          <a:p>
            <a:pPr marL="342900" indent="-342900">
              <a:buFont typeface="Arial" panose="020B0604020202020204" pitchFamily="34" charset="0"/>
              <a:buChar char="•"/>
            </a:pPr>
            <a:r>
              <a:rPr lang="fr-FR" b="0" i="0" dirty="0">
                <a:solidFill>
                  <a:srgbClr val="292929"/>
                </a:solidFill>
                <a:effectLst/>
                <a:latin typeface="charter"/>
              </a:rPr>
              <a:t>En établissant des partenaires de cross-</a:t>
            </a:r>
            <a:r>
              <a:rPr lang="fr-FR" b="0" i="0" dirty="0" err="1">
                <a:solidFill>
                  <a:srgbClr val="292929"/>
                </a:solidFill>
                <a:effectLst/>
                <a:latin typeface="charter"/>
              </a:rPr>
              <a:t>advertising</a:t>
            </a:r>
            <a:r>
              <a:rPr lang="fr-FR" b="0" i="0" dirty="0">
                <a:solidFill>
                  <a:srgbClr val="292929"/>
                </a:solidFill>
                <a:effectLst/>
                <a:latin typeface="charter"/>
              </a:rPr>
              <a:t> (Le cross marketing ou cross merchandising est une stratégie marketing ayant pour but de rassembler des entreprises faisant partie du même secteur économique. Ceci dans un objectif de vente. )</a:t>
            </a:r>
          </a:p>
          <a:p>
            <a:pPr marL="0" indent="0">
              <a:buFont typeface="Arial" panose="020B0604020202020204" pitchFamily="34" charset="0"/>
              <a:buNone/>
            </a:pPr>
            <a:r>
              <a:rPr lang="fr-FR" b="0" i="0" dirty="0">
                <a:solidFill>
                  <a:srgbClr val="292929"/>
                </a:solidFill>
                <a:effectLst/>
                <a:latin typeface="charter"/>
              </a:rPr>
              <a:t>Pour les internes </a:t>
            </a:r>
          </a:p>
          <a:p>
            <a:pPr marL="342900" indent="-342900">
              <a:buFont typeface="Arial" panose="020B0604020202020204" pitchFamily="34" charset="0"/>
              <a:buChar char="•"/>
            </a:pPr>
            <a:r>
              <a:rPr lang="fr-FR" b="0" i="0" dirty="0">
                <a:solidFill>
                  <a:srgbClr val="292929"/>
                </a:solidFill>
                <a:effectLst/>
                <a:latin typeface="charter"/>
              </a:rPr>
              <a:t>En faisant profiter ses amis de réductions spéciales</a:t>
            </a:r>
          </a:p>
          <a:p>
            <a:pPr marL="342900" indent="-342900">
              <a:buFont typeface="Arial" panose="020B0604020202020204" pitchFamily="34" charset="0"/>
              <a:buChar char="•"/>
            </a:pPr>
            <a:endParaRPr lang="fr-FR" b="0" i="0" dirty="0">
              <a:solidFill>
                <a:srgbClr val="292929"/>
              </a:solidFill>
              <a:effectLst/>
              <a:latin typeface="charter"/>
            </a:endParaRPr>
          </a:p>
          <a:p>
            <a:pPr marL="0" indent="0">
              <a:buFont typeface="Arial" panose="020B0604020202020204" pitchFamily="34" charset="0"/>
              <a:buNone/>
            </a:pPr>
            <a:r>
              <a:rPr lang="fr-FR" b="0" i="0" dirty="0">
                <a:solidFill>
                  <a:srgbClr val="292929"/>
                </a:solidFill>
                <a:effectLst/>
                <a:latin typeface="charter"/>
              </a:rPr>
              <a:t>Ils nous reste à définir les </a:t>
            </a:r>
            <a:r>
              <a:rPr lang="fr-FR" b="1" i="0" dirty="0">
                <a:solidFill>
                  <a:srgbClr val="292929"/>
                </a:solidFill>
                <a:effectLst/>
                <a:latin typeface="charter"/>
              </a:rPr>
              <a:t>fonctionnalités</a:t>
            </a:r>
            <a:r>
              <a:rPr lang="fr-FR" b="0" i="0" dirty="0">
                <a:solidFill>
                  <a:srgbClr val="292929"/>
                </a:solidFill>
                <a:effectLst/>
                <a:latin typeface="charter"/>
              </a:rPr>
              <a:t> qu’on mettra en place pour répondre à l’objectif principal </a:t>
            </a:r>
          </a:p>
          <a:p>
            <a:r>
              <a:rPr lang="fr-FR" b="0" i="0" dirty="0">
                <a:solidFill>
                  <a:srgbClr val="292929"/>
                </a:solidFill>
                <a:effectLst/>
                <a:latin typeface="charter"/>
              </a:rPr>
              <a:t>Pour chaque impact on va définir des fonctionnalités </a:t>
            </a:r>
          </a:p>
          <a:p>
            <a:r>
              <a:rPr lang="fr-FR" b="0" i="0" dirty="0">
                <a:solidFill>
                  <a:srgbClr val="292929"/>
                </a:solidFill>
                <a:effectLst/>
                <a:latin typeface="charter"/>
              </a:rPr>
              <a:t>Pour qu’elle puisse </a:t>
            </a:r>
            <a:r>
              <a:rPr lang="fr-FR" b="1" i="0" dirty="0">
                <a:solidFill>
                  <a:srgbClr val="292929"/>
                </a:solidFill>
                <a:effectLst/>
                <a:latin typeface="charter"/>
              </a:rPr>
              <a:t>faire</a:t>
            </a:r>
            <a:r>
              <a:rPr lang="fr-FR" b="0" i="0" dirty="0">
                <a:solidFill>
                  <a:srgbClr val="292929"/>
                </a:solidFill>
                <a:effectLst/>
                <a:latin typeface="charter"/>
              </a:rPr>
              <a:t> </a:t>
            </a:r>
            <a:r>
              <a:rPr lang="fr-FR" b="1" i="0" dirty="0">
                <a:solidFill>
                  <a:srgbClr val="292929"/>
                </a:solidFill>
                <a:effectLst/>
                <a:latin typeface="charter"/>
              </a:rPr>
              <a:t>des affaires : </a:t>
            </a:r>
          </a:p>
          <a:p>
            <a:pPr marL="342900" indent="-342900">
              <a:buFont typeface="Arial" panose="020B0604020202020204" pitchFamily="34" charset="0"/>
              <a:buChar char="•"/>
            </a:pPr>
            <a:r>
              <a:rPr lang="fr-FR" b="0" i="0" dirty="0">
                <a:solidFill>
                  <a:srgbClr val="292929"/>
                </a:solidFill>
                <a:effectLst/>
                <a:latin typeface="charter"/>
              </a:rPr>
              <a:t>On va mettre en place des promo, des périodes de soldes , ainsi de suite </a:t>
            </a:r>
          </a:p>
          <a:p>
            <a:pPr marL="0" indent="0">
              <a:buFont typeface="Arial" panose="020B0604020202020204" pitchFamily="34" charset="0"/>
              <a:buNone/>
            </a:pPr>
            <a:r>
              <a:rPr lang="fr-FR" b="0" i="0" dirty="0">
                <a:solidFill>
                  <a:srgbClr val="292929"/>
                </a:solidFill>
                <a:effectLst/>
                <a:latin typeface="charter"/>
              </a:rPr>
              <a:t>Pour qu’elle puisse profiter </a:t>
            </a:r>
            <a:r>
              <a:rPr lang="fr-FR" b="1" i="0" dirty="0">
                <a:solidFill>
                  <a:srgbClr val="292929"/>
                </a:solidFill>
                <a:effectLst/>
                <a:latin typeface="charter"/>
              </a:rPr>
              <a:t>des ventes privés spéciales</a:t>
            </a:r>
            <a:r>
              <a:rPr lang="fr-FR" b="0" i="0" dirty="0">
                <a:solidFill>
                  <a:srgbClr val="292929"/>
                </a:solidFill>
                <a:effectLst/>
                <a:latin typeface="charter"/>
              </a:rPr>
              <a:t>,</a:t>
            </a:r>
          </a:p>
          <a:p>
            <a:pPr marL="342900" indent="-342900">
              <a:buFont typeface="Arial" panose="020B0604020202020204" pitchFamily="34" charset="0"/>
              <a:buChar char="•"/>
            </a:pPr>
            <a:r>
              <a:rPr lang="fr-FR" b="0" i="0" dirty="0">
                <a:solidFill>
                  <a:srgbClr val="292929"/>
                </a:solidFill>
                <a:effectLst/>
                <a:latin typeface="charter"/>
              </a:rPr>
              <a:t>On va mettre en place des ventes privées</a:t>
            </a:r>
          </a:p>
          <a:p>
            <a:pPr marL="0" indent="0">
              <a:buFont typeface="Arial" panose="020B0604020202020204" pitchFamily="34" charset="0"/>
              <a:buNone/>
            </a:pPr>
            <a:r>
              <a:rPr lang="fr-FR" b="0" i="0" dirty="0">
                <a:solidFill>
                  <a:srgbClr val="292929"/>
                </a:solidFill>
                <a:effectLst/>
                <a:latin typeface="charter"/>
              </a:rPr>
              <a:t>Pour </a:t>
            </a:r>
            <a:r>
              <a:rPr lang="fr-FR" b="1" i="0" dirty="0">
                <a:solidFill>
                  <a:srgbClr val="292929"/>
                </a:solidFill>
                <a:effectLst/>
                <a:latin typeface="charter"/>
              </a:rPr>
              <a:t>gagner des réductions </a:t>
            </a:r>
          </a:p>
          <a:p>
            <a:pPr marL="342900" indent="-342900">
              <a:buFont typeface="Arial" panose="020B0604020202020204" pitchFamily="34" charset="0"/>
              <a:buChar char="•"/>
            </a:pPr>
            <a:r>
              <a:rPr lang="fr-FR" b="0" i="0" dirty="0">
                <a:solidFill>
                  <a:srgbClr val="292929"/>
                </a:solidFill>
                <a:effectLst/>
                <a:latin typeface="charter"/>
              </a:rPr>
              <a:t>On va mettre en place un système de parrainage </a:t>
            </a:r>
          </a:p>
          <a:p>
            <a:pPr marL="0" indent="0">
              <a:buFont typeface="Arial" panose="020B0604020202020204" pitchFamily="34" charset="0"/>
              <a:buNone/>
            </a:pPr>
            <a:endParaRPr lang="fr-FR" b="0" i="0" dirty="0">
              <a:solidFill>
                <a:srgbClr val="292929"/>
              </a:solidFill>
              <a:effectLst/>
              <a:latin typeface="charter"/>
            </a:endParaRPr>
          </a:p>
          <a:p>
            <a:endParaRPr lang="fr-FR" b="0" i="0" dirty="0">
              <a:solidFill>
                <a:srgbClr val="292929"/>
              </a:solidFill>
              <a:effectLst/>
              <a:latin typeface="charter"/>
            </a:endParaRPr>
          </a:p>
          <a:p>
            <a:r>
              <a:rPr lang="fr-FR" b="0" i="0" dirty="0">
                <a:solidFill>
                  <a:srgbClr val="292929"/>
                </a:solidFill>
                <a:effectLst/>
                <a:latin typeface="charter"/>
              </a:rPr>
              <a:t>Cette approche a pour principal intérêt de visualiser sur le même schéma les objectifs stratégiques, les différents types d’acteurs du produit et les fonctionnalités à développer pour que chacun de ces acteurs contribue aux objectifs. </a:t>
            </a:r>
          </a:p>
          <a:p>
            <a:endParaRPr lang="fr-FR" b="0" i="0" dirty="0">
              <a:solidFill>
                <a:srgbClr val="292929"/>
              </a:solidFill>
              <a:effectLst/>
              <a:latin typeface="charter"/>
            </a:endParaRPr>
          </a:p>
          <a:p>
            <a:r>
              <a:rPr lang="fr-FR" b="0" i="0" dirty="0">
                <a:solidFill>
                  <a:srgbClr val="292929"/>
                </a:solidFill>
                <a:effectLst/>
                <a:latin typeface="charter"/>
              </a:rPr>
              <a:t>Une fois cette cartographie réalisée, vous aurez une bonne base de réflexion pour entamer le story mapping. À noter que le fait de créer une impact </a:t>
            </a:r>
            <a:r>
              <a:rPr lang="fr-FR" b="0" i="0" dirty="0" err="1">
                <a:solidFill>
                  <a:srgbClr val="292929"/>
                </a:solidFill>
                <a:effectLst/>
                <a:latin typeface="charter"/>
              </a:rPr>
              <a:t>map</a:t>
            </a:r>
            <a:r>
              <a:rPr lang="fr-FR" b="0" i="0" dirty="0">
                <a:solidFill>
                  <a:srgbClr val="292929"/>
                </a:solidFill>
                <a:effectLst/>
                <a:latin typeface="charter"/>
              </a:rPr>
              <a:t> n’est pas une étape systématique, mais un moyen intéressant d’aborder la création de la roadmap sous un angle orienté « objectifs ».*</a:t>
            </a:r>
          </a:p>
          <a:p>
            <a:endParaRPr lang="fr-FR" b="0" i="0" dirty="0">
              <a:solidFill>
                <a:srgbClr val="292929"/>
              </a:solidFill>
              <a:effectLst/>
              <a:latin typeface="charter"/>
            </a:endParaRPr>
          </a:p>
          <a:p>
            <a:endParaRPr lang="fr-FR" b="0" i="0" dirty="0">
              <a:solidFill>
                <a:srgbClr val="292929"/>
              </a:solidFill>
              <a:effectLst/>
              <a:latin typeface="charter"/>
            </a:endParaRPr>
          </a:p>
          <a:p>
            <a:endParaRPr lang="fr-FR" b="0" i="0" dirty="0">
              <a:solidFill>
                <a:srgbClr val="292929"/>
              </a:solidFill>
              <a:effectLst/>
              <a:latin typeface="charter"/>
            </a:endParaRPr>
          </a:p>
          <a:p>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C313B3-B6AA-4927-89B7-360E604513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9D55F05-8EC3-4C76-9FBF-D5AA1FA8C07E}" type="slidenum">
              <a:t>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D9732D-B7EC-4B44-AA93-8198682857F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5BE876-7BDC-4CC2-B458-1B546509F8CD}"/>
              </a:ext>
            </a:extLst>
          </p:cNvPr>
          <p:cNvSpPr txBox="1">
            <a:spLocks noGrp="1"/>
          </p:cNvSpPr>
          <p:nvPr>
            <p:ph type="body" sz="quarter" idx="1"/>
          </p:nvPr>
        </p:nvSpPr>
        <p:spPr/>
        <p:txBody>
          <a:bodyPr/>
          <a:lstStyle/>
          <a:p>
            <a:endParaRPr lang="fr-FR" b="0" i="0" dirty="0">
              <a:solidFill>
                <a:srgbClr val="292929"/>
              </a:solidFill>
              <a:effectLst/>
              <a:latin typeface="charter"/>
            </a:endParaRPr>
          </a:p>
          <a:p>
            <a:pPr marL="0" indent="0">
              <a:buFont typeface="Arial" panose="020B0604020202020204" pitchFamily="34" charset="0"/>
              <a:buNone/>
            </a:pPr>
            <a:r>
              <a:rPr lang="fr-FR" b="0" i="0" dirty="0">
                <a:solidFill>
                  <a:srgbClr val="292929"/>
                </a:solidFill>
                <a:effectLst/>
                <a:latin typeface="charter"/>
              </a:rPr>
              <a:t>Premièrement,  </a:t>
            </a:r>
            <a:r>
              <a:rPr kumimoji="0" lang="fr-FR" sz="24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Identifier et de structurer les fonctionnalités suivant 2 axes : </a:t>
            </a:r>
          </a:p>
          <a:p>
            <a:pPr marL="342900" indent="-342900">
              <a:buFont typeface="Arial" panose="020B0604020202020204" pitchFamily="34" charset="0"/>
              <a:buChar char="•"/>
            </a:pPr>
            <a:r>
              <a:rPr kumimoji="0" lang="fr-FR" sz="24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un axe horizontal découpant le parcours utilisateur en étapes chronologiques et un axe vertical détaillant ces étapes en fonctionnalités.</a:t>
            </a:r>
            <a:br>
              <a:rPr kumimoji="0" lang="fr-FR" sz="24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br>
            <a:endParaRPr lang="fr-FR" b="0" i="0" dirty="0">
              <a:solidFill>
                <a:srgbClr val="292929"/>
              </a:solidFill>
              <a:effectLst/>
              <a:latin typeface="charter"/>
            </a:endParaRPr>
          </a:p>
          <a:p>
            <a:r>
              <a:rPr lang="fr-FR" b="0" i="0" dirty="0">
                <a:solidFill>
                  <a:srgbClr val="292929"/>
                </a:solidFill>
                <a:effectLst/>
                <a:latin typeface="charter"/>
              </a:rPr>
              <a:t>Dans un deuxième temps, vous pouvez regrouper les fonctionnalités en </a:t>
            </a:r>
            <a:r>
              <a:rPr lang="fr-FR" b="0" i="0" dirty="0" err="1">
                <a:solidFill>
                  <a:srgbClr val="292929"/>
                </a:solidFill>
                <a:effectLst/>
                <a:latin typeface="charter"/>
              </a:rPr>
              <a:t>MMFs</a:t>
            </a:r>
            <a:r>
              <a:rPr lang="fr-FR" b="0" i="0" dirty="0">
                <a:solidFill>
                  <a:srgbClr val="292929"/>
                </a:solidFill>
                <a:effectLst/>
                <a:latin typeface="charter"/>
              </a:rPr>
              <a:t> (Minimum </a:t>
            </a:r>
            <a:r>
              <a:rPr lang="fr-FR" b="0" i="0" dirty="0" err="1">
                <a:solidFill>
                  <a:srgbClr val="292929"/>
                </a:solidFill>
                <a:effectLst/>
                <a:latin typeface="charter"/>
              </a:rPr>
              <a:t>Marketable</a:t>
            </a:r>
            <a:r>
              <a:rPr lang="fr-FR" b="0" i="0" dirty="0">
                <a:solidFill>
                  <a:srgbClr val="292929"/>
                </a:solidFill>
                <a:effectLst/>
                <a:latin typeface="charter"/>
              </a:rPr>
              <a:t> </a:t>
            </a:r>
            <a:r>
              <a:rPr lang="fr-FR" b="0" i="0" dirty="0" err="1">
                <a:solidFill>
                  <a:srgbClr val="292929"/>
                </a:solidFill>
                <a:effectLst/>
                <a:latin typeface="charter"/>
              </a:rPr>
              <a:t>Features</a:t>
            </a:r>
            <a:r>
              <a:rPr lang="fr-FR" b="0" i="0" dirty="0">
                <a:solidFill>
                  <a:srgbClr val="292929"/>
                </a:solidFill>
                <a:effectLst/>
                <a:latin typeface="charter"/>
              </a:rPr>
              <a:t>) puis ordonner ces dernières pour définir des releases. </a:t>
            </a:r>
          </a:p>
          <a:p>
            <a:endParaRPr lang="fr-FR" b="0" i="0" dirty="0">
              <a:solidFill>
                <a:srgbClr val="292929"/>
              </a:solidFill>
              <a:effectLst/>
              <a:latin typeface="charter"/>
            </a:endParaRPr>
          </a:p>
          <a:p>
            <a:r>
              <a:rPr lang="fr-FR" b="0" i="0" dirty="0">
                <a:solidFill>
                  <a:srgbClr val="292929"/>
                </a:solidFill>
                <a:effectLst/>
                <a:latin typeface="charter"/>
              </a:rPr>
              <a:t>Ce sont des itérations du produit, apportant chacune une nouvelle valeur supplémentaire à l’utilisateur et ayant une cohérence fonctionnelle. Pour notre site de vente en ligne, nous pourrions proposer la story </a:t>
            </a:r>
            <a:r>
              <a:rPr lang="fr-FR" b="0" i="0" dirty="0" err="1">
                <a:solidFill>
                  <a:srgbClr val="292929"/>
                </a:solidFill>
                <a:effectLst/>
                <a:latin typeface="charter"/>
              </a:rPr>
              <a:t>map</a:t>
            </a:r>
            <a:r>
              <a:rPr lang="fr-FR" b="0" i="0" dirty="0">
                <a:solidFill>
                  <a:srgbClr val="292929"/>
                </a:solidFill>
                <a:effectLst/>
                <a:latin typeface="charter"/>
              </a:rPr>
              <a:t> suivante :</a:t>
            </a:r>
          </a:p>
          <a:p>
            <a:endParaRPr lang="fr-FR" b="0" i="0" dirty="0">
              <a:solidFill>
                <a:srgbClr val="292929"/>
              </a:solidFill>
              <a:effectLst/>
              <a:latin typeface="charter"/>
            </a:endParaRPr>
          </a:p>
          <a:p>
            <a:endParaRPr lang="fr-FR" b="0" i="0" dirty="0">
              <a:solidFill>
                <a:srgbClr val="292929"/>
              </a:solidFill>
              <a:effectLst/>
              <a:latin typeface="charter"/>
            </a:endParaRPr>
          </a:p>
          <a:p>
            <a:endParaRPr lang="fr-FR" b="0" i="0" dirty="0">
              <a:solidFill>
                <a:srgbClr val="292929"/>
              </a:solidFill>
              <a:effectLst/>
              <a:latin typeface="charter"/>
            </a:endParaRPr>
          </a:p>
          <a:p>
            <a:endParaRPr lang="fr-FR" b="0" i="0" dirty="0">
              <a:solidFill>
                <a:srgbClr val="292929"/>
              </a:solidFill>
              <a:effectLst/>
              <a:latin typeface="charter"/>
            </a:endParaRPr>
          </a:p>
          <a:p>
            <a:r>
              <a:rPr lang="fr-FR" b="1" i="0" dirty="0">
                <a:solidFill>
                  <a:srgbClr val="292929"/>
                </a:solidFill>
                <a:effectLst/>
                <a:latin typeface="charter"/>
              </a:rPr>
              <a:t>Remarque</a:t>
            </a:r>
            <a:r>
              <a:rPr lang="fr-FR" b="0" i="0" dirty="0">
                <a:solidFill>
                  <a:srgbClr val="292929"/>
                </a:solidFill>
                <a:effectLst/>
                <a:latin typeface="charter"/>
              </a:rPr>
              <a:t> :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Arial" pitchFamily="18"/>
                <a:ea typeface="MS Gothic" pitchFamily="2"/>
                <a:cs typeface="Tahoma" pitchFamily="2"/>
              </a:rPr>
              <a:t>MMF </a:t>
            </a: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(Minimum </a:t>
            </a:r>
            <a:r>
              <a:rPr kumimoji="0" lang="fr-FR" sz="2000" b="0" i="0" u="none" strike="noStrike" kern="1200" cap="none" spc="0" normalizeH="0" baseline="0" noProof="0" dirty="0" err="1">
                <a:ln>
                  <a:noFill/>
                </a:ln>
                <a:solidFill>
                  <a:srgbClr val="000000"/>
                </a:solidFill>
                <a:effectLst/>
                <a:uLnTx/>
                <a:uFillTx/>
                <a:latin typeface="Arial" pitchFamily="18"/>
                <a:ea typeface="MS Gothic" pitchFamily="2"/>
                <a:cs typeface="Tahoma" pitchFamily="2"/>
              </a:rPr>
              <a:t>Marketable</a:t>
            </a: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 </a:t>
            </a:r>
            <a:r>
              <a:rPr kumimoji="0" lang="fr-FR" sz="2000" b="0" i="0" u="none" strike="noStrike" kern="1200" cap="none" spc="0" normalizeH="0" baseline="0" noProof="0" dirty="0" err="1">
                <a:ln>
                  <a:noFill/>
                </a:ln>
                <a:solidFill>
                  <a:srgbClr val="000000"/>
                </a:solidFill>
                <a:effectLst/>
                <a:uLnTx/>
                <a:uFillTx/>
                <a:latin typeface="Arial" pitchFamily="18"/>
                <a:ea typeface="MS Gothic" pitchFamily="2"/>
                <a:cs typeface="Tahoma" pitchFamily="2"/>
              </a:rPr>
              <a:t>Features</a:t>
            </a:r>
            <a:r>
              <a:rPr kumimoji="0" lang="fr-FR" sz="2000" b="0" i="0" u="none" strike="noStrike" kern="1200" cap="none" spc="0" normalizeH="0" baseline="0" noProof="0" dirty="0">
                <a:ln>
                  <a:noFill/>
                </a:ln>
                <a:solidFill>
                  <a:srgbClr val="000000"/>
                </a:solidFill>
                <a:effectLst/>
                <a:uLnTx/>
                <a:uFillTx/>
                <a:latin typeface="Arial" pitchFamily="18"/>
                <a:ea typeface="MS Gothic" pitchFamily="2"/>
                <a:cs typeface="Tahoma" pitchFamily="2"/>
              </a:rPr>
              <a:t>) : Minimum à fournir pour que la fonctionnalité réponde au besoin de l’utilisateur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444444"/>
                </a:solidFill>
                <a:effectLst/>
                <a:uLnTx/>
                <a:uFillTx/>
                <a:latin typeface="Century Gothic" panose="020B0502020202020204" pitchFamily="34" charset="0"/>
                <a:ea typeface="MS Gothic" pitchFamily="2"/>
                <a:cs typeface="Tahoma" pitchFamily="2"/>
              </a:rPr>
              <a:t> MMF n’est pas une user stories.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444444"/>
                </a:solidFill>
                <a:effectLst/>
                <a:uLnTx/>
                <a:uFillTx/>
                <a:latin typeface="Century Gothic" panose="020B0502020202020204" pitchFamily="34" charset="0"/>
                <a:ea typeface="MS Gothic" pitchFamily="2"/>
                <a:cs typeface="Tahoma" pitchFamily="2"/>
              </a:rPr>
              <a:t>Une MMF est un ensemble logiciel livrable et autoportant (en production) du point de vue utilisateur, tandis qu’une user story l’est extrêmement rarement puisqu’elle se plie aux contraintes </a:t>
            </a:r>
            <a:r>
              <a:rPr kumimoji="0" lang="fr-FR" sz="2000" b="0" i="0" u="sng" strike="noStrike" kern="1200" cap="none" spc="0" normalizeH="0" baseline="0" noProof="0" dirty="0">
                <a:ln>
                  <a:noFill/>
                </a:ln>
                <a:solidFill>
                  <a:srgbClr val="003A86"/>
                </a:solidFill>
                <a:effectLst/>
                <a:uLnTx/>
                <a:uFillTx/>
                <a:latin typeface="Century Gothic" panose="020B0502020202020204" pitchFamily="34" charset="0"/>
                <a:ea typeface="MS Gothic" pitchFamily="2"/>
                <a:cs typeface="Tahoma" pitchFamily="2"/>
                <a:hlinkClick r:id="rId3">
                  <a:extLst>
                    <a:ext uri="{A12FA001-AC4F-418D-AE19-62706E023703}">
                      <ahyp:hlinkClr xmlns:ahyp="http://schemas.microsoft.com/office/drawing/2018/hyperlinkcolor" val="tx"/>
                    </a:ext>
                  </a:extLst>
                </a:hlinkClick>
              </a:rPr>
              <a:t>INVEST</a:t>
            </a:r>
            <a:r>
              <a:rPr kumimoji="0" lang="fr-FR" sz="2000" b="0" i="0" u="none" strike="noStrike" kern="1200" cap="none" spc="0" normalizeH="0" baseline="0" noProof="0" dirty="0">
                <a:ln>
                  <a:noFill/>
                </a:ln>
                <a:solidFill>
                  <a:srgbClr val="444444"/>
                </a:solidFill>
                <a:effectLst/>
                <a:uLnTx/>
                <a:uFillTx/>
                <a:latin typeface="Century Gothic" panose="020B0502020202020204" pitchFamily="34" charset="0"/>
                <a:ea typeface="MS Gothic" pitchFamily="2"/>
                <a:cs typeface="Tahoma" pitchFamily="2"/>
              </a:rPr>
              <a:t> (effort de développement de quelques </a:t>
            </a:r>
          </a:p>
          <a:p>
            <a:pPr marL="215999" marR="0" lvl="0" indent="-215999" defTabSz="914400" rtl="0" eaLnBrk="1" fontAlgn="auto" latinLnBrk="0" hangingPunct="0">
              <a:lnSpc>
                <a:spcPct val="1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444444"/>
                </a:solidFill>
                <a:effectLst/>
                <a:uLnTx/>
                <a:uFillTx/>
                <a:latin typeface="Century Gothic" panose="020B0502020202020204" pitchFamily="34" charset="0"/>
                <a:ea typeface="MS Gothic" pitchFamily="2"/>
                <a:cs typeface="Tahoma" pitchFamily="2"/>
              </a:rPr>
              <a:t>our,testable</a:t>
            </a:r>
            <a:r>
              <a:rPr kumimoji="0" lang="fr-FR" sz="2000" b="0" i="0" u="none" strike="noStrike" kern="1200" cap="none" spc="0" normalizeH="0" baseline="0" noProof="0" dirty="0">
                <a:ln>
                  <a:noFill/>
                </a:ln>
                <a:solidFill>
                  <a:srgbClr val="444444"/>
                </a:solidFill>
                <a:effectLst/>
                <a:uLnTx/>
                <a:uFillTx/>
                <a:latin typeface="Century Gothic" panose="020B0502020202020204" pitchFamily="34" charset="0"/>
                <a:ea typeface="MS Gothic" pitchFamily="2"/>
                <a:cs typeface="Tahoma" pitchFamily="2"/>
              </a:rPr>
              <a:t>…).</a:t>
            </a:r>
            <a:endParaRPr kumimoji="0" lang="fr-FR" sz="2000" b="0" i="0" u="none" strike="noStrike" kern="1200" cap="none" spc="0" normalizeH="0" baseline="0" noProof="0" dirty="0">
              <a:ln>
                <a:noFill/>
              </a:ln>
              <a:solidFill>
                <a:srgbClr val="292929"/>
              </a:solidFill>
              <a:effectLst/>
              <a:uLnTx/>
              <a:uFillTx/>
              <a:latin typeface="charter"/>
              <a:ea typeface="MS Gothic" pitchFamily="2"/>
              <a:cs typeface="Tahoma" pitchFamily="2"/>
            </a:endParaRPr>
          </a:p>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45B857-F24C-4537-B1EE-D8227BFC45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6844793-D3C7-4619-8620-CF6626FCE896}" type="slidenum">
              <a:t>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3BAED6-F5BF-44F1-9183-EFA049B12F6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5A45629-C66E-4B04-96CD-7E5493DD9E97}"/>
              </a:ext>
            </a:extLst>
          </p:cNvPr>
          <p:cNvSpPr txBox="1">
            <a:spLocks noGrp="1"/>
          </p:cNvSpPr>
          <p:nvPr>
            <p:ph type="body" sz="quarter" idx="1"/>
          </p:nvPr>
        </p:nvSpPr>
        <p:spPr/>
        <p:txBody>
          <a:bodyPr/>
          <a:lstStyle/>
          <a:p>
            <a:pPr algn="l"/>
            <a:r>
              <a:rPr lang="fr-FR" b="0" i="0" dirty="0">
                <a:solidFill>
                  <a:srgbClr val="333F48"/>
                </a:solidFill>
                <a:effectLst/>
                <a:latin typeface="Raleway"/>
              </a:rPr>
              <a:t>Qu’est-ce que la vélocité agile ?</a:t>
            </a:r>
          </a:p>
          <a:p>
            <a:pPr algn="l"/>
            <a:r>
              <a:rPr lang="fr-FR" b="0" i="0" dirty="0">
                <a:solidFill>
                  <a:srgbClr val="333F48"/>
                </a:solidFill>
                <a:effectLst/>
                <a:latin typeface="Raleway"/>
              </a:rPr>
              <a:t>La vélocité est un indicateur utilisé sur des projets gérés à l’aide d’une méthode agile, </a:t>
            </a:r>
            <a:r>
              <a:rPr lang="fr-FR" b="0" i="0" u="none" strike="noStrike" dirty="0">
                <a:solidFill>
                  <a:srgbClr val="00AEC7"/>
                </a:solidFill>
                <a:effectLst/>
                <a:latin typeface="Raleway"/>
                <a:hlinkClick r:id="rId3">
                  <a:extLst>
                    <a:ext uri="{A12FA001-AC4F-418D-AE19-62706E023703}">
                      <ahyp:hlinkClr xmlns:ahyp="http://schemas.microsoft.com/office/drawing/2018/hyperlinkcolor" val="tx"/>
                    </a:ext>
                  </a:extLst>
                </a:hlinkClick>
              </a:rPr>
              <a:t>comme Scrum</a:t>
            </a:r>
            <a:r>
              <a:rPr lang="fr-FR" b="0" i="0" dirty="0">
                <a:solidFill>
                  <a:srgbClr val="333F48"/>
                </a:solidFill>
                <a:effectLst/>
                <a:latin typeface="Raleway"/>
              </a:rPr>
              <a:t> par exemple.</a:t>
            </a:r>
          </a:p>
          <a:p>
            <a:pPr algn="l"/>
            <a:r>
              <a:rPr lang="fr-FR" b="0" i="0" dirty="0">
                <a:solidFill>
                  <a:srgbClr val="333F48"/>
                </a:solidFill>
                <a:effectLst/>
                <a:latin typeface="Raleway"/>
              </a:rPr>
              <a:t>La vélocité agile permet de déterminer l’effort qu’est capable de fournir une équipe de développement pour la réalisation des tâches programmées dans un sprint. Elle est exprimée en nombre de points.</a:t>
            </a:r>
          </a:p>
          <a:p>
            <a:pPr algn="l"/>
            <a:endParaRPr lang="fr-FR" b="0" i="0" dirty="0">
              <a:solidFill>
                <a:srgbClr val="333F48"/>
              </a:solidFill>
              <a:effectLst/>
              <a:latin typeface="Raleway"/>
            </a:endParaRPr>
          </a:p>
          <a:p>
            <a:pPr algn="l"/>
            <a:r>
              <a:rPr lang="fr-FR" b="0" i="0" dirty="0">
                <a:solidFill>
                  <a:srgbClr val="333F48"/>
                </a:solidFill>
                <a:effectLst/>
                <a:latin typeface="Raleway"/>
              </a:rPr>
              <a:t>Le </a:t>
            </a:r>
            <a:r>
              <a:rPr lang="fr-FR" b="0" i="0" dirty="0" err="1">
                <a:solidFill>
                  <a:srgbClr val="333F48"/>
                </a:solidFill>
                <a:effectLst/>
                <a:latin typeface="Raleway"/>
              </a:rPr>
              <a:t>product</a:t>
            </a:r>
            <a:r>
              <a:rPr lang="fr-FR" b="0" i="0" dirty="0">
                <a:solidFill>
                  <a:srgbClr val="333F48"/>
                </a:solidFill>
                <a:effectLst/>
                <a:latin typeface="Raleway"/>
              </a:rPr>
              <a:t> </a:t>
            </a:r>
            <a:r>
              <a:rPr lang="fr-FR" b="0" i="0" dirty="0" err="1">
                <a:solidFill>
                  <a:srgbClr val="333F48"/>
                </a:solidFill>
                <a:effectLst/>
                <a:latin typeface="Raleway"/>
              </a:rPr>
              <a:t>owner</a:t>
            </a:r>
            <a:r>
              <a:rPr lang="fr-FR" b="0" i="0" dirty="0">
                <a:solidFill>
                  <a:srgbClr val="333F48"/>
                </a:solidFill>
                <a:effectLst/>
                <a:latin typeface="Raleway"/>
              </a:rPr>
              <a:t> place dans le </a:t>
            </a:r>
            <a:r>
              <a:rPr lang="fr-FR" b="0" i="0" dirty="0" err="1">
                <a:solidFill>
                  <a:srgbClr val="333F48"/>
                </a:solidFill>
                <a:effectLst/>
                <a:latin typeface="Raleway"/>
              </a:rPr>
              <a:t>product</a:t>
            </a:r>
            <a:r>
              <a:rPr lang="fr-FR" b="0" i="0" dirty="0">
                <a:solidFill>
                  <a:srgbClr val="333F48"/>
                </a:solidFill>
                <a:effectLst/>
                <a:latin typeface="Raleway"/>
              </a:rPr>
              <a:t> </a:t>
            </a:r>
            <a:r>
              <a:rPr lang="fr-FR" b="0" i="0" dirty="0" err="1">
                <a:solidFill>
                  <a:srgbClr val="333F48"/>
                </a:solidFill>
                <a:effectLst/>
                <a:latin typeface="Raleway"/>
              </a:rPr>
              <a:t>backlog</a:t>
            </a:r>
            <a:r>
              <a:rPr lang="fr-FR" b="0" i="0" dirty="0">
                <a:solidFill>
                  <a:srgbClr val="333F48"/>
                </a:solidFill>
                <a:effectLst/>
                <a:latin typeface="Raleway"/>
              </a:rPr>
              <a:t> un certain nombre de fonctionnalités à réaliser, ou items généralement formalisées sous la forme de user stories. </a:t>
            </a:r>
            <a:r>
              <a:rPr lang="fr-FR" b="0" i="0" u="none" strike="noStrike" dirty="0">
                <a:solidFill>
                  <a:srgbClr val="00AEC7"/>
                </a:solidFill>
                <a:effectLst/>
                <a:latin typeface="Raleway"/>
                <a:hlinkClick r:id="rId4">
                  <a:extLst>
                    <a:ext uri="{A12FA001-AC4F-418D-AE19-62706E023703}">
                      <ahyp:hlinkClr xmlns:ahyp="http://schemas.microsoft.com/office/drawing/2018/hyperlinkcolor" val="tx"/>
                    </a:ext>
                  </a:extLst>
                </a:hlinkClick>
              </a:rPr>
              <a:t>L’équipe de développement</a:t>
            </a:r>
            <a:r>
              <a:rPr lang="fr-FR" b="0" i="0" dirty="0">
                <a:solidFill>
                  <a:srgbClr val="333F48"/>
                </a:solidFill>
                <a:effectLst/>
                <a:latin typeface="Raleway"/>
              </a:rPr>
              <a:t> attribue à chaque </a:t>
            </a:r>
            <a:r>
              <a:rPr lang="fr-FR" b="0" i="0" dirty="0" err="1">
                <a:solidFill>
                  <a:srgbClr val="333F48"/>
                </a:solidFill>
                <a:effectLst/>
                <a:latin typeface="Raleway"/>
              </a:rPr>
              <a:t>product</a:t>
            </a:r>
            <a:r>
              <a:rPr lang="fr-FR" b="0" i="0" dirty="0">
                <a:solidFill>
                  <a:srgbClr val="333F48"/>
                </a:solidFill>
                <a:effectLst/>
                <a:latin typeface="Raleway"/>
              </a:rPr>
              <a:t> </a:t>
            </a:r>
            <a:r>
              <a:rPr lang="fr-FR" b="0" i="0" dirty="0" err="1">
                <a:solidFill>
                  <a:srgbClr val="333F48"/>
                </a:solidFill>
                <a:effectLst/>
                <a:latin typeface="Raleway"/>
              </a:rPr>
              <a:t>backlog</a:t>
            </a:r>
            <a:r>
              <a:rPr lang="fr-FR" b="0" i="0" dirty="0">
                <a:solidFill>
                  <a:srgbClr val="333F48"/>
                </a:solidFill>
                <a:effectLst/>
                <a:latin typeface="Raleway"/>
              </a:rPr>
              <a:t> item (ou PBI) un</a:t>
            </a:r>
          </a:p>
          <a:p>
            <a:pPr algn="l"/>
            <a:r>
              <a:rPr lang="fr-FR" b="0" i="0" dirty="0">
                <a:solidFill>
                  <a:srgbClr val="333F48"/>
                </a:solidFill>
                <a:effectLst/>
                <a:latin typeface="Raleway"/>
              </a:rPr>
              <a:t>certain nombre de points. Ces points représentent à la fois la complexité et la durée de la réalisation du PBI, estimées de façon empirique.</a:t>
            </a:r>
          </a:p>
          <a:p>
            <a:pPr algn="l"/>
            <a:r>
              <a:rPr lang="fr-FR" b="0" i="0" dirty="0">
                <a:solidFill>
                  <a:srgbClr val="333F48"/>
                </a:solidFill>
                <a:effectLst/>
                <a:latin typeface="Raleway"/>
              </a:rPr>
              <a:t> Il ne s’agit pas d’une échelle linéaire. La </a:t>
            </a:r>
            <a:r>
              <a:rPr lang="fr-FR" b="0" i="0" u="none" strike="noStrike" dirty="0">
                <a:solidFill>
                  <a:srgbClr val="00AEC7"/>
                </a:solidFill>
                <a:effectLst/>
                <a:latin typeface="Raleway"/>
                <a:hlinkClick r:id="rId5">
                  <a:extLst>
                    <a:ext uri="{A12FA001-AC4F-418D-AE19-62706E023703}">
                      <ahyp:hlinkClr xmlns:ahyp="http://schemas.microsoft.com/office/drawing/2018/hyperlinkcolor" val="tx"/>
                    </a:ext>
                  </a:extLst>
                </a:hlinkClick>
              </a:rPr>
              <a:t>suite de Fibonacci</a:t>
            </a:r>
            <a:r>
              <a:rPr lang="fr-FR" b="0" i="0" dirty="0">
                <a:solidFill>
                  <a:srgbClr val="333F48"/>
                </a:solidFill>
                <a:effectLst/>
                <a:latin typeface="Raleway"/>
              </a:rPr>
              <a:t> est souvent utilisée.</a:t>
            </a:r>
          </a:p>
          <a:p>
            <a:pPr algn="l"/>
            <a:endParaRPr lang="fr-FR" b="0" i="0" dirty="0">
              <a:solidFill>
                <a:srgbClr val="333F48"/>
              </a:solidFill>
              <a:effectLst/>
              <a:latin typeface="Raleway"/>
            </a:endParaRPr>
          </a:p>
          <a:p>
            <a:pPr algn="l"/>
            <a:r>
              <a:rPr lang="fr-FR" b="0" i="0" dirty="0">
                <a:solidFill>
                  <a:srgbClr val="333F48"/>
                </a:solidFill>
                <a:effectLst/>
                <a:latin typeface="Raleway"/>
              </a:rPr>
              <a:t>Aussi, les valeurs pouvant être attribuées sont:</a:t>
            </a:r>
          </a:p>
          <a:p>
            <a:pPr algn="l">
              <a:buFont typeface="Arial" panose="020B0604020202020204" pitchFamily="34" charset="0"/>
              <a:buChar char="•"/>
            </a:pPr>
            <a:r>
              <a:rPr lang="fr-FR" b="0" i="0" dirty="0">
                <a:solidFill>
                  <a:srgbClr val="333F48"/>
                </a:solidFill>
                <a:effectLst/>
                <a:latin typeface="Raleway"/>
              </a:rPr>
              <a:t>1 pour une tâche extrêmement simple, comme la correction d’un libellé par exemple,</a:t>
            </a:r>
          </a:p>
          <a:p>
            <a:pPr algn="l">
              <a:buFont typeface="Arial" panose="020B0604020202020204" pitchFamily="34" charset="0"/>
              <a:buChar char="•"/>
            </a:pPr>
            <a:r>
              <a:rPr lang="fr-FR" b="0" i="0" dirty="0">
                <a:solidFill>
                  <a:srgbClr val="333F48"/>
                </a:solidFill>
                <a:effectLst/>
                <a:latin typeface="Raleway"/>
              </a:rPr>
              <a:t>2, 3, 5 pour une tâche légèrement plus complexe, comme la création d’un formulaire de saisie simple,</a:t>
            </a:r>
          </a:p>
          <a:p>
            <a:pPr algn="l">
              <a:buFont typeface="Arial" panose="020B0604020202020204" pitchFamily="34" charset="0"/>
              <a:buChar char="•"/>
            </a:pPr>
            <a:r>
              <a:rPr lang="fr-FR" b="0" i="0" dirty="0">
                <a:solidFill>
                  <a:srgbClr val="333F48"/>
                </a:solidFill>
                <a:effectLst/>
                <a:latin typeface="Raleway"/>
              </a:rPr>
              <a:t>8, 13, 21, 34, 55, 89, 144 si l’on ne dispose pas de suffisamment d’informations pour estimer correctement cette tâche.</a:t>
            </a:r>
          </a:p>
          <a:p>
            <a:endParaRPr lang="fr-F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6A49E46-93AB-457A-B15E-D185823D94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E24DCD-9C61-409A-81D0-DC676DCFFB5A}" type="slidenum">
              <a:t>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4168D37-9969-43F7-A132-C6443A923E6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43575-D3BF-4240-ACE3-0ACF57495EFE}"/>
              </a:ext>
            </a:extLst>
          </p:cNvPr>
          <p:cNvSpPr txBox="1">
            <a:spLocks noGrp="1"/>
          </p:cNvSpPr>
          <p:nvPr>
            <p:ph type="body" sz="quarter" idx="1"/>
          </p:nvPr>
        </p:nvSpPr>
        <p:spPr/>
        <p:txBody>
          <a:bodyPr/>
          <a:lstStyle/>
          <a:p>
            <a:r>
              <a:rPr lang="fr-FR" dirty="0"/>
              <a:t>https://www.youtube.com/watch?v=AWIv-eOnrqE</a:t>
            </a:r>
          </a:p>
          <a:p>
            <a:r>
              <a:rPr lang="fr-FR" dirty="0"/>
              <a:t>Les Objectifs : </a:t>
            </a:r>
          </a:p>
          <a:p>
            <a:r>
              <a:rPr lang="fr-FR" dirty="0"/>
              <a:t>Quels sont les </a:t>
            </a:r>
            <a:r>
              <a:rPr lang="fr-FR" b="1" dirty="0"/>
              <a:t>objectifs</a:t>
            </a:r>
            <a:r>
              <a:rPr lang="fr-FR" dirty="0"/>
              <a:t> qu’on aimerait atteindre grâce à cette nouvelle Release ?</a:t>
            </a:r>
          </a:p>
          <a:p>
            <a:endParaRPr lang="fr-FR" dirty="0"/>
          </a:p>
          <a:p>
            <a:r>
              <a:rPr lang="fr-FR" dirty="0"/>
              <a:t>Ensuite on va définir les grosses </a:t>
            </a:r>
            <a:r>
              <a:rPr lang="fr-FR" b="1" dirty="0"/>
              <a:t>fonctionnalités</a:t>
            </a:r>
            <a:r>
              <a:rPr lang="fr-FR" dirty="0"/>
              <a:t> qui vont nous permettre d’atteindre ces objectifs </a:t>
            </a:r>
          </a:p>
          <a:p>
            <a:endParaRPr lang="fr-FR" dirty="0"/>
          </a:p>
          <a:p>
            <a:r>
              <a:rPr lang="fr-FR" dirty="0"/>
              <a:t>Puis, quels sont les métriques qu’on va suivre pour s’assurer qu’on va atteindre les objectifs qu’on s’est fixés. </a:t>
            </a:r>
          </a:p>
          <a:p>
            <a:r>
              <a:rPr lang="fr-FR" dirty="0"/>
              <a:t>Définir les métriques pour savoir si on va dans la </a:t>
            </a:r>
            <a:r>
              <a:rPr lang="fr-FR"/>
              <a:t>bonne direction </a:t>
            </a:r>
            <a:endParaRPr lang="fr-F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B5D75E-A4BF-4776-B352-14358DB9A50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5215D0-9637-4FB0-B492-9100F8CDDE47}" type="slidenum">
              <a:t>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82F5087-CC25-4505-9AEF-E9120A43628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8D0D327-2E5E-41F2-A7A4-4428D53C088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4F1C24-86FF-4F7C-938E-2646971711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A197E81-D32A-436C-AB77-50F8874AC4AC}" type="slidenum">
              <a:t>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D4DE809-7356-4515-8F59-1C32BBC94CB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9A51F1C-8939-4545-9515-041386714F2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78F416-CE14-470B-8F72-2058FBA741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0AA69D-77E5-460A-A459-22C57625AC3A}" type="slidenum">
              <a:t>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3C804D-5CEB-4150-9994-02D85696B89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7D02FF2-F2E8-4FB2-8B1B-117EFFB3DFA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120D73E-8B73-4BEC-8F90-DCBB545599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7D419B5-9ED8-4566-A024-58B71D3B3224}" type="slidenum">
              <a:t>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3C851D3-F853-4874-A444-7F0A14F882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F2078B9-774D-4042-9B01-338371D1423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43C906-0EC7-469D-BC26-3FAA3D640B1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38A659-C55D-4395-8389-D609DC0E7F1D}" type="slidenum">
              <a:t>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640A145-0D92-4533-9B4A-99D13BFB0FD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B8B228-1BEF-4AD1-B9A3-186913DBF2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6AEF83-18A3-4401-BAC2-D32B73B1EE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78A2F4-A63F-4D53-8528-80AF08FE3222}" type="slidenum">
              <a:t>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4CAF118-C26F-460C-9D26-FB6783F2C5A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FDD4AE6-1A12-40A7-9263-E90C12559A5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5A2D-DEEE-4F11-BD43-E3F78BBEC2B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14BD2B-4CD9-4A80-99EE-AB19F51E8A35}" type="slidenum">
              <a:t>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9A8A99-41F2-4E23-BE96-D32E1B7DB9B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F18742-639E-46C5-BA36-EDD8CD9D899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A6EE8AC-E3E1-4A8C-BAAD-F8A3F76B590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3D886A1-D67F-4D81-89F5-1B2140B1DBE9}" type="slidenum">
              <a:t>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778662A-A346-42E4-A0C7-462E695ADC5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AD1AA14-8960-4147-B60D-8E9D386A9E4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32DF0E-7C64-4814-95E3-810EC665629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3B68A9-3DEB-4E0B-BE59-7E92B2D46A36}" type="slidenum">
              <a:t>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C841886-577B-417D-883E-5B715490672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4359C93-FB45-4473-891B-24C942D94681}"/>
              </a:ext>
            </a:extLst>
          </p:cNvPr>
          <p:cNvSpPr txBox="1">
            <a:spLocks noGrp="1"/>
          </p:cNvSpPr>
          <p:nvPr>
            <p:ph type="body" sz="quarter" idx="1"/>
          </p:nvPr>
        </p:nvSpPr>
        <p:spPr/>
        <p:txBody>
          <a:bodyPr/>
          <a:lstStyle/>
          <a:p>
            <a:endParaRPr lang="fr-F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0041E9-F5F0-4CC7-9959-5F909437157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0E93D9-BA94-4C0F-9EEC-7CF211F636F0}" type="slidenum">
              <a:t>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EA342FA-865A-44D7-B80E-76EAA436018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7CFE22E-6B19-495A-BFA6-0C610866F5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2CC8CBC-7544-4EAF-B19C-668B2D8BCF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534C46-C16A-4D29-8065-29FE16F41951}" type="slidenum">
              <a:t>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A15EBB-0A68-4F49-BBB9-553F861F8BC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A2304C0-A6F5-4973-8DE4-E4EF585E6DD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8D7138-68F0-4EE0-8768-C26AF0880D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B10C4-50BA-4051-8F3C-D57DA6E2A366}" type="slidenum">
              <a:t>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CE9C9E-C7E4-434D-BB51-C359A91AB56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59C4496-9A90-4E19-80F4-5AF112A788C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3B8569B-039B-4A15-86C6-9F7920242D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80F19E-7CC9-4CDA-9AA7-79EA2213ED86}" type="slidenum">
              <a:t>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2D72512-D1AA-4801-A4C3-F8BE190E71E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B5063A-9D5A-49B2-B5D8-BB1FB71A7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1EF5295-BABC-4989-8E9B-9AEFDA5CFB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E8AA-08BE-4FA3-A81F-D9AADF03A8BE}" type="slidenum">
              <a:t>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D236486-CC51-43C2-BF68-FB2864D4B7D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B85A834-FBCA-40FA-B713-4E128493A2B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2E5836-5BF5-4156-A21A-80C5D60D8B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C4E6C5-E71E-453B-B20B-57025783D1D8}" type="slidenum">
              <a:t>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848C455-3D1A-439E-9B54-7FE368E80C1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062A459-821F-42A4-94AC-89854A8AE52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9B8C2D-B827-4390-9DF9-3B777E1D42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AF27F9-74FC-444C-96F4-4D9523452AB7}" type="slidenum">
              <a:t>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E4B0DA-E8D4-460C-AD86-469105163FCB}"/>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BFA9ED1-BEF9-4ADA-8CDB-F6A8BCFE9E1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BDFFE7-7F36-4F1D-8A30-15C5C1CC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BA5AE7-FB51-40A2-968A-81ADBE809962}" type="slidenum">
              <a:t>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B0E9AEB-9842-4D58-883F-2929FD56391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B1E1DDA-8B5F-49CA-B7E3-896AD7C1519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9BEFA2-7F2F-445A-B42C-36C7A37D7C6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8C00615-93EF-406E-8FC3-D87FAD55276C}" type="slidenum">
              <a:t>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A9E2283-8ACA-43DA-9485-1208837DE1E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51DE610-9185-44A2-9BE5-694B17E501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278058-93E0-481E-8AE1-F3C9B9780C3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537D16-D3E4-472B-87EF-97F087508910}" type="slidenum">
              <a:t>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6FE16D4-1570-40D1-A11D-B88A5E50E80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7ADBA7F-A510-4F41-AEA9-1F610C1D57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88845C8-4E68-4C65-8287-7808EF630D1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17E77E5-79B5-4BFD-8D1C-F4A521B6F1AB}" type="slidenum">
              <a:t>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003051-D9A3-4C91-990C-32DE2ED6A2D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4A61F-9A3A-4DFB-9F24-A41C0E150B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7A136-04A6-44A2-9A52-5F8945A1901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F95F3B-82A9-4B81-AD0C-08E10E54E28D}" type="slidenum">
              <a:t>65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CF23FA-3F94-4B92-AC25-DC08D5FE1DF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8BC705-5A18-43FA-8A1A-71F5D2CB40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BA0B306-F315-46C1-B6F3-BFF7CB92E9D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F49896-08BB-4372-808C-CC79E46767B6}" type="slidenum">
              <a:t>66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27909C-945A-42D7-B9EF-3CFBC4840A3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95C7045-C98B-448A-B581-8EF74AA8F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3822AF-855B-42C8-9316-04D19629564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A7002B-4F80-43EA-8837-40197A3130DA}" type="slidenum">
              <a:t>67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835C8D4-5123-4339-9D91-798734A9EE8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1FBB914-2E73-49EE-B482-4B4D77FB343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2CA4435-3A0C-40AE-8F40-9DF3D86707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E0E146-5785-486B-8BC2-E4C83A854CFA}" type="slidenum">
              <a:t>68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99D1A9-02D5-4538-BDDE-80A4645CA36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D5245B6-C04C-492C-A462-2B4020E234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7F6EC28-C19B-4AE7-A00A-4D6F6CF93B8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057B2-7521-40B0-90FA-07491DF66D55}" type="slidenum">
              <a:t>69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17E4C2-1339-43E1-8E70-BA192B42F08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6B4AC6F-6B8F-493C-B78E-2ACC67D58B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67E761C-38A6-4DD5-B79B-EE1B04423A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9FC453-E369-4721-9C3F-CB683DF1B7CB}" type="slidenum">
              <a:t>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F5337CB-6794-40A9-B536-841E37BE6D1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2E8673C-3CB4-452F-838E-9F7CD05703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976A-10B9-4373-AB7B-56255A6082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8C7162-CC87-4C09-A07E-C4FDA8F6EEDF}" type="slidenum">
              <a:t>70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B837427-5627-4205-9494-E742B2B4DA90}"/>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DB8ED-8D30-4C1B-B4B0-33F94856EE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44AA953-7446-4384-A2CC-FC713163DBE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C0CE37-5F23-40D5-AABE-9E1B6149C906}" type="slidenum">
              <a:t>71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71B9AC-1044-4158-90B3-FA9C879D28D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06893E9-F08F-45D9-B7D1-4573A70D0F5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5C8A29-0EED-43DE-94A7-06D5ADD31D7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F2DE-CF70-48BB-90DB-FE88BE8EF6CA}" type="slidenum">
              <a:t>72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82B8B27-989D-45A8-9C7F-E0484A12FCA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5D80A69-1D3B-47DE-8685-AB446BF79727}"/>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EBD005-9EBB-4F87-9128-55ED9F2A7DD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0C5256D-372F-4DF2-A754-491A3CF8E0B7}" type="slidenum">
              <a:t>73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3553310-664C-4DB8-A701-E2941DE6D58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6D9AAE1-BBF6-4695-B2C3-DB1C7DEA3B05}"/>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F071693-EBE4-4DCD-B6B9-4748F61179C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A90D85-749F-4ADB-8D94-6E316F596020}" type="slidenum">
              <a:t>74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BB5B11-5260-48ED-9F56-BEED8F6C684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BD072EE-7B4A-44DE-806D-0E3CC5E21E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DE9E9C-09BD-4FAF-84C7-06BC67C7EF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1EEC-63A1-4995-8651-5B91D12A449A}" type="slidenum">
              <a:t>75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8A7A2-A5BF-4DE0-A3D2-AF05294B868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96065F-7760-4915-B5D7-761645670A92}"/>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71E747B-47CF-4663-8176-9F641618BE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D0AC42B-A725-4DCE-8C5A-F7D9345C9A84}" type="slidenum">
              <a:t>76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ADF394-12BD-443E-BA45-96562FD0158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816D76-2C76-4723-9CA6-F0D36434D15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198B37-DC2D-4001-9319-B8335352CA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81ED16-5046-4BFE-9A5C-88F71D7249D6}" type="slidenum">
              <a:t>77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A94647-C5A5-4774-967C-644FBDCEB66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0295626-4702-4919-A42D-D65412BD187C}"/>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9C8435-9BD3-4E89-B6AE-ED6FA1E59A4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3937EC-18CB-409A-863F-CAF19F4C0D33}" type="slidenum">
              <a:t>78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3BCC140-F156-4D4D-81C1-B0B0C72E7D17}"/>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14152F-8882-43F0-BAEB-C97285495E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F765045-9196-476B-8A4D-C67F9A49609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F18D-E941-40E8-B6B6-8E708B2B72FB}" type="slidenum">
              <a:t>79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3BDB4B-3143-4F0B-88CB-A2B99249C69C}"/>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6D298E-6CA8-46A0-9761-633004842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17FFE20-4B9F-441A-B8AB-12BE37AE51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B8A35F3-6FFD-41D3-82EC-0AFB81DE6169}" type="slidenum">
              <a:t>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D25FC5F-9189-46C9-9240-6AAE944E948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85FE8E-DA25-4DD4-9730-921A0247E472}"/>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5C5D8B-6880-4542-B2DA-BD8ED4B054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072369-109A-4B2D-9E4D-6B33C3CB5560}" type="slidenum">
              <a:t>80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34BAB73-7B09-4384-A97E-01271DFB94B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A3D917-AB5E-443E-94E1-538078DDB0B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9BF2CC7-549A-4241-899F-7B3888D0EAD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5781240-52A1-4B1A-A22C-BC7086EB56B5}" type="slidenum">
              <a:t>81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F0EF513-9BB9-40C7-99BA-95245F40E8C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D8C771-02CC-48D6-9579-9D5E4B7AE8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B25981-EBF8-4387-8D45-7D82307C4F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C59A31-5F52-4CCF-9363-FD1B9CBCA3F1}" type="slidenum">
              <a:t>82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743414-1BD6-43B1-88E7-2AE346E90C88}"/>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CDB211-6932-4608-9C78-85963390FF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890582-361A-4AA8-8DA4-B76D61581D2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163E9D-F1D3-44D3-A318-4854C1057A1F}" type="slidenum">
              <a:t>83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8B103D-1BC8-43D3-9D3A-FB4902CED07A}"/>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C3CA5E-F3E0-4744-8AF9-1D1DB2E9ECE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046A1D8-2903-464F-8956-C55A18A709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9375A32-6473-4D4B-83E4-6D58EA881612}" type="slidenum">
              <a:t>84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38180F-F12C-4F9B-8BA1-E722D9C8BFF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74B61-EB57-441C-85DA-95C89C9D6A5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34C0E3-CC5E-4DFC-8409-BE4893ABB83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A50CD2-A3D4-4BCC-BA9F-72A13F1DADAF}" type="slidenum">
              <a:t>85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6B21BE6-FB3D-4D39-A455-D2ABDDFC5D3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5234DB-9A36-418E-B57B-BDB92D9F948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03717-F330-4C7A-BEE8-205A1267C5D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3ED806-01DB-4083-BB9C-899CBBC643CE}" type="slidenum">
              <a:t>86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E07DDC-085E-4767-9AAE-B68656CE3F9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6E6539-586C-4E28-8BEB-257BEC7B025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F5EEA95-556E-4B2C-8E81-8532143601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387542-9C4B-4FF2-BB00-99CD7F7CDE68}" type="slidenum">
              <a:t>87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235096E-9B12-42C0-ADEB-4E8A4A3778F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92DCE22-3B0B-46BF-BCED-88C50BAAB7A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124D98-F947-4C1F-B698-9F7CB6AB03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73D203-1EBB-4A9C-A25B-CCAE20B07B99}" type="slidenum">
              <a:t>88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FA5B06-9DB8-4AB2-9420-EB61BC5D567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1D9A5E-3460-4275-BF70-330D67A03521}"/>
              </a:ext>
            </a:extLst>
          </p:cNvPr>
          <p:cNvSpPr txBox="1">
            <a:spLocks noGrp="1"/>
          </p:cNvSpPr>
          <p:nvPr>
            <p:ph type="body" sz="quarter" idx="1"/>
          </p:nvPr>
        </p:nvSpPr>
        <p:spPr/>
        <p:txBody>
          <a:bodyPr/>
          <a:lstStyle/>
          <a:p>
            <a:pPr lvl="0"/>
            <a:r>
              <a:rPr lang="fr-FR" sz="1400"/>
              <a:t>• Les exigences obligatoires ou « forfait de départ » : souvent implicites, ces</a:t>
            </a:r>
          </a:p>
          <a:p>
            <a:pPr lvl="0"/>
            <a:r>
              <a:rPr lang="fr-FR" sz="1400"/>
              <a:t>exigences sont basiques et doivent impérativement être satisfaites. Une impasse sur ces exigences créera, assurément, une frustration et un mécontentement chez le client. En revanche, améliorer la qualité ou la performance de cette exigence aura peu d’effet positif, et la satisfaction du client ne dépassera pas le point central de la matrice (exemple : « Sur un site de recrutement, je peux consulter des offres d’emploi. »).</a:t>
            </a:r>
            <a:br>
              <a:rPr lang="fr-FR" sz="1400"/>
            </a:br>
            <a:endParaRPr lang="fr-FR" sz="1400"/>
          </a:p>
          <a:p>
            <a:pPr lvl="0"/>
            <a:r>
              <a:rPr lang="fr-FR" sz="1400"/>
              <a:t>• Les exigences exprimées : le besoin est exprimé par le client ; sa satisfaction est proportionnelle au niveau de performance de la fonctionnalité ; le prix aussi, d’ailleurs. Si la fonctionnalité ne répond pas précisément à son besoin, le client sera insatisfait (exemples : « Sur ce même site de recrutement, je peux consulter des offres d’emploi récentes. » ; « Je peux rechercher des offres avec plusieurs critères. »).</a:t>
            </a:r>
          </a:p>
          <a:p>
            <a:pPr lvl="0"/>
            <a:endParaRPr lang="fr-FR" sz="1400"/>
          </a:p>
          <a:p>
            <a:pPr lvl="0"/>
            <a:r>
              <a:rPr lang="fr-FR" sz="1400"/>
              <a:t>• Les exigences latentes : les exigences latentes correspondent à des besoins émergents, pas vraiment exprimés voire inconscients, qui créent « l’heureuse surprise » et ont un effet très positif sur la satisfaction du client. En revanche, la satisfaction ne diminuera pas si ces besoins ne sont pas satisfaits (exemple : « Sur ce même site de recrutement, je peux directement consulter des offres ciblées en fonction de mon proﬁl et de l’historique de mes recherches.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E9E52A-5BAB-422A-9FF8-6272CDF841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9F72D9-5D23-462D-B705-4A773FEFF7FE}" type="slidenum">
              <a:t>89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91CBDA-87C2-4B39-8C59-CE2B8CD32966}"/>
              </a:ext>
            </a:extLst>
          </p:cNvPr>
          <p:cNvSpPr>
            <a:spLocks noGrp="1" noRot="1" noChangeAspect="1"/>
          </p:cNvSpPr>
          <p:nvPr>
            <p:ph type="sldImg"/>
          </p:nvPr>
        </p:nvSpPr>
        <p:spPr>
          <a:xfrm>
            <a:off x="1085850" y="882650"/>
            <a:ext cx="5345113" cy="4010025"/>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2F71D-C12E-4101-B0C0-8B7FE4322CF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9B926B-754A-4194-879E-189C756762D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2D7887-D729-4B61-BCFE-DB4DC2852116}" type="slidenum">
              <a:t>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F17500-6598-480E-B117-745E45E462B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7E25580-6DB6-409E-9988-94E63B3461DD}"/>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EB9D5B0-9F04-42DE-A235-5185D2A953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AC3C1D8-7B51-443E-8717-4FAE4E68524F}" type="slidenum">
              <a:t>90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00D45E-92DF-4AF9-9049-D2BBC20A3BB1}"/>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D00016-FF73-432D-A6B5-FC5D39E6A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A8D30A-80F6-4F07-93EC-D23C005A63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CF8F44-4EA6-4FA5-81F9-9BE3AFF3B8B1}" type="slidenum">
              <a:t>91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8F0B444-CD9C-44E8-A907-3FB4F647C93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1FBE739-7908-4EDC-8D33-BB9B42B6D39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216A8C-3127-45AE-8B97-D5B11858DA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6A6F7B-D682-4A87-98D3-90F59574D25B}" type="slidenum">
              <a:t>92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B01B34A-8BC9-405F-B4EE-76B65D874E6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2246AF9-83B0-4B11-8F0B-2DEF5370B2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9D8ADE8-77DE-48C8-8DFC-FA53EE60A37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725FD2D-32A1-4317-BEBC-EB39AD5232F6}" type="slidenum">
              <a:t>93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9E3FD-7303-4BCC-9B64-6590C048CB34}"/>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5BCE3-B695-43C4-958D-F7CA57F87A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810B0E1-E1CD-49B9-AC4A-D5012E762DB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6D1EFE-7593-40AF-97D1-E64017AFF20E}" type="slidenum">
              <a:t>94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3EBADBE-2D8E-4867-BD0E-9DE0521DF1F9}"/>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A0608DC-87B1-4E15-9A5B-352985DADAF0}"/>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39CA71B-54FB-4302-B2DD-F7CD2741F7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1D0868-799A-4A63-8E22-196095829C60}" type="slidenum">
              <a:t>95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91656B4-CC27-4DCB-B1B3-CB235F7DD1AE}"/>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B26C73D-5BED-4833-A5E1-CB21972F6E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2285A3-1B32-452F-8599-5FC7B792F2F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4D8E8B-4CA6-414D-9163-5C08D8BB742A}" type="slidenum">
              <a:t>96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1ABCF51-E450-4B5A-9589-C9490CC0CFA5}"/>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94D4A5-53BB-46BB-BCDC-FA2517CD778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5C5F7F-E96B-4127-A170-D40B0DC502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7FDA19-DC8B-47B9-AD23-9BB420764301}" type="slidenum">
              <a:t>97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ADDDA9-7DCC-4A93-8467-A1D2DBB7384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31A6F97-6C94-4D5D-906D-765D54CAF0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C5047B-65AF-417A-A288-1E625C127C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8438D-22EE-4D8E-A0F3-64094C32AFBF}" type="slidenum">
              <a:t>98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76C9FBA-9129-4315-8B17-CA421E6AC293}"/>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1387D7-FBB2-48B5-9ECC-85CDDA492AE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989A8-F665-4E2D-B9C5-D9C00161F1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F49EB5-8831-4FAF-B9EB-B5DF19E681FB}" type="slidenum">
              <a:t>99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7269D6-3A80-4059-B990-046F59E367B2}"/>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52CEFB4-D1C1-47FE-97E9-AD1547A5639A}"/>
              </a:ext>
            </a:extLst>
          </p:cNvPr>
          <p:cNvSpPr txBox="1">
            <a:spLocks noGrp="1"/>
          </p:cNvSpPr>
          <p:nvPr>
            <p:ph type="body" sz="quarter"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116C6-3D7E-4C05-9F0B-BC7C27FCC952}"/>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F36CC461-5055-4A32-93AD-849A6643E436}"/>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A24A2EF8-B31B-4411-9946-A039C27582F0}"/>
              </a:ext>
            </a:extLst>
          </p:cNvPr>
          <p:cNvSpPr txBox="1">
            <a:spLocks noGrp="1"/>
          </p:cNvSpPr>
          <p:nvPr>
            <p:ph type="sldNum" sz="quarter" idx="8"/>
          </p:nvPr>
        </p:nvSpPr>
        <p:spPr/>
        <p:txBody>
          <a:bodyPr/>
          <a:lstStyle>
            <a:lvl1pPr>
              <a:defRPr/>
            </a:lvl1pPr>
          </a:lstStyle>
          <a:p>
            <a:pPr lvl="0"/>
            <a:fld id="{DA30FDFD-BDDB-40DD-8E99-70E36CF9A543}" type="slidenum">
              <a:t>‹N°›</a:t>
            </a:fld>
            <a:endParaRPr lang="fr-FR"/>
          </a:p>
        </p:txBody>
      </p:sp>
    </p:spTree>
    <p:extLst>
      <p:ext uri="{BB962C8B-B14F-4D97-AF65-F5344CB8AC3E}">
        <p14:creationId xmlns:p14="http://schemas.microsoft.com/office/powerpoint/2010/main" val="116197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123A8-1CDA-4746-BF2C-B567B3BCA61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EF553A16-AE23-4114-9209-65379B05233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D94AB445-7ED0-4BE7-AC8C-88E84369B8CD}"/>
              </a:ext>
            </a:extLst>
          </p:cNvPr>
          <p:cNvSpPr txBox="1">
            <a:spLocks noGrp="1"/>
          </p:cNvSpPr>
          <p:nvPr>
            <p:ph type="sldNum" sz="quarter" idx="8"/>
          </p:nvPr>
        </p:nvSpPr>
        <p:spPr/>
        <p:txBody>
          <a:bodyPr/>
          <a:lstStyle>
            <a:lvl1pPr>
              <a:defRPr/>
            </a:lvl1pPr>
          </a:lstStyle>
          <a:p>
            <a:pPr lvl="0"/>
            <a:fld id="{A9C9CCE1-DFBA-4FE5-94D5-267B3A23AA29}" type="slidenum">
              <a:t>‹N°›</a:t>
            </a:fld>
            <a:endParaRPr lang="fr-FR"/>
          </a:p>
        </p:txBody>
      </p:sp>
    </p:spTree>
    <p:extLst>
      <p:ext uri="{BB962C8B-B14F-4D97-AF65-F5344CB8AC3E}">
        <p14:creationId xmlns:p14="http://schemas.microsoft.com/office/powerpoint/2010/main" val="185031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1495CED-6EA0-4A6F-AF4E-050B9FB28C0D}"/>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8DD44F5-95F0-45E4-BCDA-3DB395B4A50F}"/>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5C526CC9-B73D-4113-AB61-794A73788C02}"/>
              </a:ext>
            </a:extLst>
          </p:cNvPr>
          <p:cNvSpPr txBox="1">
            <a:spLocks noGrp="1"/>
          </p:cNvSpPr>
          <p:nvPr>
            <p:ph type="sldNum" sz="quarter" idx="8"/>
          </p:nvPr>
        </p:nvSpPr>
        <p:spPr/>
        <p:txBody>
          <a:bodyPr/>
          <a:lstStyle>
            <a:lvl1pPr>
              <a:defRPr/>
            </a:lvl1pPr>
          </a:lstStyle>
          <a:p>
            <a:pPr lvl="0"/>
            <a:fld id="{87C4F879-6E14-4D5D-B1E1-0AF283D3C848}" type="slidenum">
              <a:t>‹N°›</a:t>
            </a:fld>
            <a:endParaRPr lang="fr-FR"/>
          </a:p>
        </p:txBody>
      </p:sp>
    </p:spTree>
    <p:extLst>
      <p:ext uri="{BB962C8B-B14F-4D97-AF65-F5344CB8AC3E}">
        <p14:creationId xmlns:p14="http://schemas.microsoft.com/office/powerpoint/2010/main" val="160862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89585-8029-4226-8C6A-4277175E29A0}"/>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0EA91A1F-D2CB-4714-85F7-7FA50B109CD5}"/>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370D25AB-D867-45D4-94B8-AC879A492B77}"/>
              </a:ext>
            </a:extLst>
          </p:cNvPr>
          <p:cNvSpPr txBox="1">
            <a:spLocks noGrp="1"/>
          </p:cNvSpPr>
          <p:nvPr>
            <p:ph type="sldNum" sz="quarter" idx="8"/>
          </p:nvPr>
        </p:nvSpPr>
        <p:spPr/>
        <p:txBody>
          <a:bodyPr/>
          <a:lstStyle>
            <a:lvl1pPr>
              <a:defRPr/>
            </a:lvl1pPr>
          </a:lstStyle>
          <a:p>
            <a:pPr lvl="0"/>
            <a:fld id="{E9EF4CF3-AE0B-45E9-838A-E877D99B7976}" type="slidenum">
              <a:t>‹N°›</a:t>
            </a:fld>
            <a:endParaRPr lang="fr-FR"/>
          </a:p>
        </p:txBody>
      </p:sp>
    </p:spTree>
    <p:extLst>
      <p:ext uri="{BB962C8B-B14F-4D97-AF65-F5344CB8AC3E}">
        <p14:creationId xmlns:p14="http://schemas.microsoft.com/office/powerpoint/2010/main" val="19471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5A7E5-6C81-4744-9354-C84AAA177EB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941D361-1919-49C8-8B0A-30508C5000A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8C484D8D-42CE-4A79-99EF-1E7F60796A62}"/>
              </a:ext>
            </a:extLst>
          </p:cNvPr>
          <p:cNvSpPr txBox="1">
            <a:spLocks noGrp="1"/>
          </p:cNvSpPr>
          <p:nvPr>
            <p:ph type="sldNum" sz="quarter" idx="8"/>
          </p:nvPr>
        </p:nvSpPr>
        <p:spPr/>
        <p:txBody>
          <a:bodyPr/>
          <a:lstStyle>
            <a:lvl1pPr>
              <a:defRPr/>
            </a:lvl1pPr>
          </a:lstStyle>
          <a:p>
            <a:pPr lvl="0"/>
            <a:fld id="{BBB1300A-448A-483B-BD96-1631847BAB2A}" type="slidenum">
              <a:t>‹N°›</a:t>
            </a:fld>
            <a:endParaRPr lang="fr-FR"/>
          </a:p>
        </p:txBody>
      </p:sp>
    </p:spTree>
    <p:extLst>
      <p:ext uri="{BB962C8B-B14F-4D97-AF65-F5344CB8AC3E}">
        <p14:creationId xmlns:p14="http://schemas.microsoft.com/office/powerpoint/2010/main" val="320087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0A89A-C90B-4C6E-842B-D776323729E0}"/>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6820BCA8-3C88-4189-BC98-E0D87F9B3FC4}"/>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72768627-325C-4DCE-ADA7-D2B3B1BF82FF}"/>
              </a:ext>
            </a:extLst>
          </p:cNvPr>
          <p:cNvSpPr txBox="1">
            <a:spLocks noGrp="1"/>
          </p:cNvSpPr>
          <p:nvPr>
            <p:ph type="sldNum" sz="quarter" idx="8"/>
          </p:nvPr>
        </p:nvSpPr>
        <p:spPr/>
        <p:txBody>
          <a:bodyPr/>
          <a:lstStyle>
            <a:lvl1pPr>
              <a:defRPr/>
            </a:lvl1pPr>
          </a:lstStyle>
          <a:p>
            <a:pPr lvl="0"/>
            <a:fld id="{802AF73F-456E-49B9-8AB8-27F7B8C6FC2A}" type="slidenum">
              <a:t>‹N°›</a:t>
            </a:fld>
            <a:endParaRPr lang="fr-FR"/>
          </a:p>
        </p:txBody>
      </p:sp>
    </p:spTree>
    <p:extLst>
      <p:ext uri="{BB962C8B-B14F-4D97-AF65-F5344CB8AC3E}">
        <p14:creationId xmlns:p14="http://schemas.microsoft.com/office/powerpoint/2010/main" val="3444395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6C71E-CA8D-481D-8E9A-533296130FE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184F8D55-4E4A-4522-912A-C8552E420A1E}"/>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FCAD960-4DBC-40FA-B5D2-E352E9324794}"/>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838A0F92-BE6E-4710-AC0D-D4714481623C}"/>
              </a:ext>
            </a:extLst>
          </p:cNvPr>
          <p:cNvSpPr txBox="1">
            <a:spLocks noGrp="1"/>
          </p:cNvSpPr>
          <p:nvPr>
            <p:ph type="sldNum" sz="quarter" idx="8"/>
          </p:nvPr>
        </p:nvSpPr>
        <p:spPr/>
        <p:txBody>
          <a:bodyPr/>
          <a:lstStyle>
            <a:lvl1pPr>
              <a:defRPr/>
            </a:lvl1pPr>
          </a:lstStyle>
          <a:p>
            <a:pPr lvl="0"/>
            <a:fld id="{99663B96-6C9F-4E54-9F34-4870EC7E0793}" type="slidenum">
              <a:t>‹N°›</a:t>
            </a:fld>
            <a:endParaRPr lang="fr-FR"/>
          </a:p>
        </p:txBody>
      </p:sp>
    </p:spTree>
    <p:extLst>
      <p:ext uri="{BB962C8B-B14F-4D97-AF65-F5344CB8AC3E}">
        <p14:creationId xmlns:p14="http://schemas.microsoft.com/office/powerpoint/2010/main" val="3607033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9D15-C94C-4415-8A18-12D28B95C083}"/>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492D5527-D721-4A2A-BEA9-45804EDD4399}"/>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3F5D93-D4A1-4F13-AF6C-FC1590EAA24D}"/>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35432-A285-479D-A3E4-F55400DE1A28}"/>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ECEBB59-2FD0-4B24-ADFE-272C28B360FD}"/>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D0FEBFDC-51D9-44DF-B0E7-2494239BD8DA}"/>
              </a:ext>
            </a:extLst>
          </p:cNvPr>
          <p:cNvSpPr txBox="1">
            <a:spLocks noGrp="1"/>
          </p:cNvSpPr>
          <p:nvPr>
            <p:ph type="sldNum" sz="quarter" idx="8"/>
          </p:nvPr>
        </p:nvSpPr>
        <p:spPr/>
        <p:txBody>
          <a:bodyPr/>
          <a:lstStyle>
            <a:lvl1pPr>
              <a:defRPr/>
            </a:lvl1pPr>
          </a:lstStyle>
          <a:p>
            <a:pPr lvl="0"/>
            <a:fld id="{116922A8-4064-4420-97D2-D2F23F4FADE8}" type="slidenum">
              <a:t>‹N°›</a:t>
            </a:fld>
            <a:endParaRPr lang="fr-FR"/>
          </a:p>
        </p:txBody>
      </p:sp>
    </p:spTree>
    <p:extLst>
      <p:ext uri="{BB962C8B-B14F-4D97-AF65-F5344CB8AC3E}">
        <p14:creationId xmlns:p14="http://schemas.microsoft.com/office/powerpoint/2010/main" val="3769888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E83A5-E177-4904-B572-73FE1A0CA31F}"/>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B0141CBA-C10B-434B-9F31-DA32E5306411}"/>
              </a:ext>
            </a:extLst>
          </p:cNvPr>
          <p:cNvSpPr txBox="1">
            <a:spLocks noGrp="1"/>
          </p:cNvSpPr>
          <p:nvPr>
            <p:ph type="sldNum" sz="quarter" idx="8"/>
          </p:nvPr>
        </p:nvSpPr>
        <p:spPr/>
        <p:txBody>
          <a:bodyPr/>
          <a:lstStyle>
            <a:lvl1pPr>
              <a:defRPr/>
            </a:lvl1pPr>
          </a:lstStyle>
          <a:p>
            <a:pPr lvl="0"/>
            <a:fld id="{92A0A22F-F595-4C75-9ABC-6FB8D929716A}" type="slidenum">
              <a:t>‹N°›</a:t>
            </a:fld>
            <a:endParaRPr lang="fr-FR"/>
          </a:p>
        </p:txBody>
      </p:sp>
    </p:spTree>
    <p:extLst>
      <p:ext uri="{BB962C8B-B14F-4D97-AF65-F5344CB8AC3E}">
        <p14:creationId xmlns:p14="http://schemas.microsoft.com/office/powerpoint/2010/main" val="39454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10961A-E21A-4BE9-98A8-31FCEA50D7F9}"/>
              </a:ext>
            </a:extLst>
          </p:cNvPr>
          <p:cNvSpPr txBox="1">
            <a:spLocks noGrp="1"/>
          </p:cNvSpPr>
          <p:nvPr>
            <p:ph type="sldNum" sz="quarter" idx="8"/>
          </p:nvPr>
        </p:nvSpPr>
        <p:spPr/>
        <p:txBody>
          <a:bodyPr/>
          <a:lstStyle>
            <a:lvl1pPr>
              <a:defRPr/>
            </a:lvl1pPr>
          </a:lstStyle>
          <a:p>
            <a:pPr lvl="0"/>
            <a:fld id="{9C42A0D0-FE6C-453B-B4E3-DC16FA0909CE}" type="slidenum">
              <a:t>‹N°›</a:t>
            </a:fld>
            <a:endParaRPr lang="fr-FR"/>
          </a:p>
        </p:txBody>
      </p:sp>
    </p:spTree>
    <p:extLst>
      <p:ext uri="{BB962C8B-B14F-4D97-AF65-F5344CB8AC3E}">
        <p14:creationId xmlns:p14="http://schemas.microsoft.com/office/powerpoint/2010/main" val="17080695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D44D6-7E8D-4E72-A350-78F67741B240}"/>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B7F01E81-429A-44C8-9281-27E72918F3F3}"/>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74A7584-5C1B-418F-8AED-A1A20F9175C1}"/>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370536C-9E6A-4B7A-ABDD-4809F472ABCB}"/>
              </a:ext>
            </a:extLst>
          </p:cNvPr>
          <p:cNvSpPr txBox="1">
            <a:spLocks noGrp="1"/>
          </p:cNvSpPr>
          <p:nvPr>
            <p:ph type="sldNum" sz="quarter" idx="8"/>
          </p:nvPr>
        </p:nvSpPr>
        <p:spPr/>
        <p:txBody>
          <a:bodyPr/>
          <a:lstStyle>
            <a:lvl1pPr>
              <a:defRPr/>
            </a:lvl1pPr>
          </a:lstStyle>
          <a:p>
            <a:pPr lvl="0"/>
            <a:fld id="{D3A07348-2FA0-46E5-AA10-EA27E7FDB3CC}" type="slidenum">
              <a:t>‹N°›</a:t>
            </a:fld>
            <a:endParaRPr lang="fr-FR"/>
          </a:p>
        </p:txBody>
      </p:sp>
    </p:spTree>
    <p:extLst>
      <p:ext uri="{BB962C8B-B14F-4D97-AF65-F5344CB8AC3E}">
        <p14:creationId xmlns:p14="http://schemas.microsoft.com/office/powerpoint/2010/main" val="41383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1AA9A3-B839-4C76-9FB7-C59D25686CB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241FEB0-F237-4BFE-89B1-16A8ABF7F90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393CCCE-CAA0-4DB7-B2B7-BE6ECA73CC5E}"/>
              </a:ext>
            </a:extLst>
          </p:cNvPr>
          <p:cNvSpPr txBox="1">
            <a:spLocks noGrp="1"/>
          </p:cNvSpPr>
          <p:nvPr>
            <p:ph type="sldNum" sz="quarter" idx="8"/>
          </p:nvPr>
        </p:nvSpPr>
        <p:spPr/>
        <p:txBody>
          <a:bodyPr/>
          <a:lstStyle>
            <a:lvl1pPr>
              <a:defRPr/>
            </a:lvl1pPr>
          </a:lstStyle>
          <a:p>
            <a:pPr lvl="0"/>
            <a:fld id="{27875528-5410-4757-8540-8AD68DDAE4A6}" type="slidenum">
              <a:t>‹N°›</a:t>
            </a:fld>
            <a:endParaRPr lang="fr-FR"/>
          </a:p>
        </p:txBody>
      </p:sp>
    </p:spTree>
    <p:extLst>
      <p:ext uri="{BB962C8B-B14F-4D97-AF65-F5344CB8AC3E}">
        <p14:creationId xmlns:p14="http://schemas.microsoft.com/office/powerpoint/2010/main" val="2035504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2CE14-0823-48F8-8B8C-24FB93E2DF0D}"/>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96DB111-D859-4DB1-93F2-AB83A8C0826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6EFD6FAC-29DF-43F0-B8C1-02EFD209A7AA}"/>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2AB29F66-C0D0-4300-AA5E-9D14BB15B453}"/>
              </a:ext>
            </a:extLst>
          </p:cNvPr>
          <p:cNvSpPr txBox="1">
            <a:spLocks noGrp="1"/>
          </p:cNvSpPr>
          <p:nvPr>
            <p:ph type="sldNum" sz="quarter" idx="8"/>
          </p:nvPr>
        </p:nvSpPr>
        <p:spPr/>
        <p:txBody>
          <a:bodyPr/>
          <a:lstStyle>
            <a:lvl1pPr>
              <a:defRPr/>
            </a:lvl1pPr>
          </a:lstStyle>
          <a:p>
            <a:pPr lvl="0"/>
            <a:fld id="{BA4FDA3E-3E23-4145-81F3-C5E8AE2384E4}" type="slidenum">
              <a:t>‹N°›</a:t>
            </a:fld>
            <a:endParaRPr lang="fr-FR"/>
          </a:p>
        </p:txBody>
      </p:sp>
    </p:spTree>
    <p:extLst>
      <p:ext uri="{BB962C8B-B14F-4D97-AF65-F5344CB8AC3E}">
        <p14:creationId xmlns:p14="http://schemas.microsoft.com/office/powerpoint/2010/main" val="3410584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20C52-3CAC-455D-81CB-A6E088B537BE}"/>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D07D289-82A7-4FCA-BB38-31EFF8EC435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DCA269A-F216-4B62-B7B2-CDC8C6AD8C71}"/>
              </a:ext>
            </a:extLst>
          </p:cNvPr>
          <p:cNvSpPr txBox="1">
            <a:spLocks noGrp="1"/>
          </p:cNvSpPr>
          <p:nvPr>
            <p:ph type="sldNum" sz="quarter" idx="8"/>
          </p:nvPr>
        </p:nvSpPr>
        <p:spPr/>
        <p:txBody>
          <a:bodyPr/>
          <a:lstStyle>
            <a:lvl1pPr>
              <a:defRPr/>
            </a:lvl1pPr>
          </a:lstStyle>
          <a:p>
            <a:pPr lvl="0"/>
            <a:fld id="{A4A5192A-8943-43DC-BCCB-D688B3729DD6}" type="slidenum">
              <a:t>‹N°›</a:t>
            </a:fld>
            <a:endParaRPr lang="fr-FR"/>
          </a:p>
        </p:txBody>
      </p:sp>
    </p:spTree>
    <p:extLst>
      <p:ext uri="{BB962C8B-B14F-4D97-AF65-F5344CB8AC3E}">
        <p14:creationId xmlns:p14="http://schemas.microsoft.com/office/powerpoint/2010/main" val="77682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10437C-F708-4D7A-AAD3-7AF76EDD9E79}"/>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48789E46-EA99-43C8-8900-5ED8B5C828D7}"/>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43312D10-7FE2-4911-83A8-BBC6B7B55B02}"/>
              </a:ext>
            </a:extLst>
          </p:cNvPr>
          <p:cNvSpPr txBox="1">
            <a:spLocks noGrp="1"/>
          </p:cNvSpPr>
          <p:nvPr>
            <p:ph type="sldNum" sz="quarter" idx="8"/>
          </p:nvPr>
        </p:nvSpPr>
        <p:spPr/>
        <p:txBody>
          <a:bodyPr/>
          <a:lstStyle>
            <a:lvl1pPr>
              <a:defRPr/>
            </a:lvl1pPr>
          </a:lstStyle>
          <a:p>
            <a:pPr lvl="0"/>
            <a:fld id="{E380039E-E524-4841-A9D2-62A6E3D46584}" type="slidenum">
              <a:t>‹N°›</a:t>
            </a:fld>
            <a:endParaRPr lang="fr-FR"/>
          </a:p>
        </p:txBody>
      </p:sp>
    </p:spTree>
    <p:extLst>
      <p:ext uri="{BB962C8B-B14F-4D97-AF65-F5344CB8AC3E}">
        <p14:creationId xmlns:p14="http://schemas.microsoft.com/office/powerpoint/2010/main" val="64378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A27AA-37D6-4F05-AC35-3A837C66F252}"/>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383979B2-089A-4090-B020-9F7EA6864A49}"/>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8B6932A0-1779-498B-A958-24C807794E73}"/>
              </a:ext>
            </a:extLst>
          </p:cNvPr>
          <p:cNvSpPr txBox="1">
            <a:spLocks noGrp="1"/>
          </p:cNvSpPr>
          <p:nvPr>
            <p:ph type="sldNum" sz="quarter" idx="8"/>
          </p:nvPr>
        </p:nvSpPr>
        <p:spPr/>
        <p:txBody>
          <a:bodyPr/>
          <a:lstStyle>
            <a:lvl1pPr>
              <a:defRPr/>
            </a:lvl1pPr>
          </a:lstStyle>
          <a:p>
            <a:pPr lvl="0"/>
            <a:fld id="{546255E0-DE4F-4E48-8C92-85640E5E32F7}" type="slidenum">
              <a:t>‹N°›</a:t>
            </a:fld>
            <a:endParaRPr lang="fr-FR"/>
          </a:p>
        </p:txBody>
      </p:sp>
    </p:spTree>
    <p:extLst>
      <p:ext uri="{BB962C8B-B14F-4D97-AF65-F5344CB8AC3E}">
        <p14:creationId xmlns:p14="http://schemas.microsoft.com/office/powerpoint/2010/main" val="69490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B92F39-C29B-4D3F-85ED-FE98E47C2E2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8AE9D398-B79C-4E52-AFCF-B24EEFD56566}"/>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F2CD27E-5FF2-43B3-AC0D-6C2F7CF36ECD}"/>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4E7CD457-EBD7-471F-ADBD-A7C76E7FDAC9}"/>
              </a:ext>
            </a:extLst>
          </p:cNvPr>
          <p:cNvSpPr txBox="1">
            <a:spLocks noGrp="1"/>
          </p:cNvSpPr>
          <p:nvPr>
            <p:ph type="sldNum" sz="quarter" idx="8"/>
          </p:nvPr>
        </p:nvSpPr>
        <p:spPr/>
        <p:txBody>
          <a:bodyPr/>
          <a:lstStyle>
            <a:lvl1pPr>
              <a:defRPr/>
            </a:lvl1pPr>
          </a:lstStyle>
          <a:p>
            <a:pPr lvl="0"/>
            <a:fld id="{27DF360B-895F-46AE-9B16-7927F9745B0F}" type="slidenum">
              <a:t>‹N°›</a:t>
            </a:fld>
            <a:endParaRPr lang="fr-FR"/>
          </a:p>
        </p:txBody>
      </p:sp>
    </p:spTree>
    <p:extLst>
      <p:ext uri="{BB962C8B-B14F-4D97-AF65-F5344CB8AC3E}">
        <p14:creationId xmlns:p14="http://schemas.microsoft.com/office/powerpoint/2010/main" val="272274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CB455-8D76-4613-9A9E-5DAECE2FBE88}"/>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A2B5369F-6546-4396-9FB8-33F0D4B20A35}"/>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44FC538-489C-46F9-9208-334C7F3512E6}"/>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A6DF97D-D3DB-412B-B07C-D264487282F3}"/>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4DCAADB-A415-47ED-A17F-7495A447A689}"/>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B0F2F7F1-225C-4D7B-A6AD-0548796934D4}"/>
              </a:ext>
            </a:extLst>
          </p:cNvPr>
          <p:cNvSpPr txBox="1">
            <a:spLocks noGrp="1"/>
          </p:cNvSpPr>
          <p:nvPr>
            <p:ph type="sldNum" sz="quarter" idx="8"/>
          </p:nvPr>
        </p:nvSpPr>
        <p:spPr/>
        <p:txBody>
          <a:bodyPr/>
          <a:lstStyle>
            <a:lvl1pPr>
              <a:defRPr/>
            </a:lvl1pPr>
          </a:lstStyle>
          <a:p>
            <a:pPr lvl="0"/>
            <a:fld id="{9368D3CA-4B3F-40C9-893D-3BC23EFBC220}" type="slidenum">
              <a:t>‹N°›</a:t>
            </a:fld>
            <a:endParaRPr lang="fr-FR"/>
          </a:p>
        </p:txBody>
      </p:sp>
    </p:spTree>
    <p:extLst>
      <p:ext uri="{BB962C8B-B14F-4D97-AF65-F5344CB8AC3E}">
        <p14:creationId xmlns:p14="http://schemas.microsoft.com/office/powerpoint/2010/main" val="293068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A4C17-A226-4FD2-9852-D327D5A2F910}"/>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86C25D8E-538C-4F4D-BF93-9B4CDC68FC0C}"/>
              </a:ext>
            </a:extLst>
          </p:cNvPr>
          <p:cNvSpPr txBox="1">
            <a:spLocks noGrp="1"/>
          </p:cNvSpPr>
          <p:nvPr>
            <p:ph type="sldNum" sz="quarter" idx="8"/>
          </p:nvPr>
        </p:nvSpPr>
        <p:spPr/>
        <p:txBody>
          <a:bodyPr/>
          <a:lstStyle>
            <a:lvl1pPr>
              <a:defRPr/>
            </a:lvl1pPr>
          </a:lstStyle>
          <a:p>
            <a:pPr lvl="0"/>
            <a:fld id="{1DDE294E-07C2-4C63-A723-1652F5BFAD4D}" type="slidenum">
              <a:t>‹N°›</a:t>
            </a:fld>
            <a:endParaRPr lang="fr-FR"/>
          </a:p>
        </p:txBody>
      </p:sp>
    </p:spTree>
    <p:extLst>
      <p:ext uri="{BB962C8B-B14F-4D97-AF65-F5344CB8AC3E}">
        <p14:creationId xmlns:p14="http://schemas.microsoft.com/office/powerpoint/2010/main" val="21031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EAB8462-2C2A-4876-B4CF-82D85958B1A7}"/>
              </a:ext>
            </a:extLst>
          </p:cNvPr>
          <p:cNvSpPr txBox="1">
            <a:spLocks noGrp="1"/>
          </p:cNvSpPr>
          <p:nvPr>
            <p:ph type="sldNum" sz="quarter" idx="8"/>
          </p:nvPr>
        </p:nvSpPr>
        <p:spPr/>
        <p:txBody>
          <a:bodyPr/>
          <a:lstStyle>
            <a:lvl1pPr>
              <a:defRPr/>
            </a:lvl1pPr>
          </a:lstStyle>
          <a:p>
            <a:pPr lvl="0"/>
            <a:fld id="{71D638FE-7BBE-4FE9-A0B6-F27AE4DD1BCD}" type="slidenum">
              <a:t>‹N°›</a:t>
            </a:fld>
            <a:endParaRPr lang="fr-FR"/>
          </a:p>
        </p:txBody>
      </p:sp>
    </p:spTree>
    <p:extLst>
      <p:ext uri="{BB962C8B-B14F-4D97-AF65-F5344CB8AC3E}">
        <p14:creationId xmlns:p14="http://schemas.microsoft.com/office/powerpoint/2010/main" val="42627854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AD9A69-A98D-413C-885D-4E1D2B496052}"/>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28EA418A-7934-4282-8919-2766AB9254FA}"/>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2E81245-0F8B-4C04-9368-87BBCCAA1366}"/>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023D93A5-87C1-469F-AD55-AB53892DDAEE}"/>
              </a:ext>
            </a:extLst>
          </p:cNvPr>
          <p:cNvSpPr txBox="1">
            <a:spLocks noGrp="1"/>
          </p:cNvSpPr>
          <p:nvPr>
            <p:ph type="sldNum" sz="quarter" idx="8"/>
          </p:nvPr>
        </p:nvSpPr>
        <p:spPr/>
        <p:txBody>
          <a:bodyPr/>
          <a:lstStyle>
            <a:lvl1pPr>
              <a:defRPr/>
            </a:lvl1pPr>
          </a:lstStyle>
          <a:p>
            <a:pPr lvl="0"/>
            <a:fld id="{8C989073-84C7-47B3-8B80-407FBEE67AF3}" type="slidenum">
              <a:t>‹N°›</a:t>
            </a:fld>
            <a:endParaRPr lang="fr-FR"/>
          </a:p>
        </p:txBody>
      </p:sp>
    </p:spTree>
    <p:extLst>
      <p:ext uri="{BB962C8B-B14F-4D97-AF65-F5344CB8AC3E}">
        <p14:creationId xmlns:p14="http://schemas.microsoft.com/office/powerpoint/2010/main" val="177959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83D42-3D40-4595-95FD-BC4AE8DE72DA}"/>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A1BC17D-3F2C-4B0F-BA84-8F0721EA64F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C173DA8E-FF97-4749-9F62-52826D92ED2D}"/>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2D69A59-9E2F-4676-B460-C0AEF03F11AF}"/>
              </a:ext>
            </a:extLst>
          </p:cNvPr>
          <p:cNvSpPr txBox="1">
            <a:spLocks noGrp="1"/>
          </p:cNvSpPr>
          <p:nvPr>
            <p:ph type="sldNum" sz="quarter" idx="8"/>
          </p:nvPr>
        </p:nvSpPr>
        <p:spPr/>
        <p:txBody>
          <a:bodyPr/>
          <a:lstStyle>
            <a:lvl1pPr>
              <a:defRPr/>
            </a:lvl1pPr>
          </a:lstStyle>
          <a:p>
            <a:pPr lvl="0"/>
            <a:fld id="{D86BCD84-2F5B-417D-ABC2-B33E70CFF612}" type="slidenum">
              <a:t>‹N°›</a:t>
            </a:fld>
            <a:endParaRPr lang="fr-FR"/>
          </a:p>
        </p:txBody>
      </p:sp>
    </p:spTree>
    <p:extLst>
      <p:ext uri="{BB962C8B-B14F-4D97-AF65-F5344CB8AC3E}">
        <p14:creationId xmlns:p14="http://schemas.microsoft.com/office/powerpoint/2010/main" val="375504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C8B36B-A974-4E1A-8864-C4E801C5B4FE}"/>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3" name="Espace réservé du texte 2">
            <a:extLst>
              <a:ext uri="{FF2B5EF4-FFF2-40B4-BE49-F238E27FC236}">
                <a16:creationId xmlns:a16="http://schemas.microsoft.com/office/drawing/2014/main" id="{7A24D0AB-85F2-4C1B-9E11-87BF5AF7B1F1}"/>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4" name="Rectangle 3">
            <a:extLst>
              <a:ext uri="{FF2B5EF4-FFF2-40B4-BE49-F238E27FC236}">
                <a16:creationId xmlns:a16="http://schemas.microsoft.com/office/drawing/2014/main" id="{BD6DD04E-3170-420D-BE93-6256BFA39B08}"/>
              </a:ext>
            </a:extLst>
          </p:cNvPr>
          <p:cNvSpPr/>
          <p:nvPr/>
        </p:nvSpPr>
        <p:spPr>
          <a:xfrm>
            <a:off x="-179999" y="7020004"/>
            <a:ext cx="10439997" cy="359999"/>
          </a:xfrm>
          <a:prstGeom prst="rect">
            <a:avLst/>
          </a:prstGeom>
          <a:noFill/>
          <a:ln w="18004" cap="flat">
            <a:solidFill>
              <a:srgbClr val="2F528F"/>
            </a:solidFill>
            <a:prstDash val="solid"/>
            <a:miter/>
          </a:ln>
        </p:spPr>
        <p:txBody>
          <a:bodyPr vert="horz" wrap="square" lIns="8997" tIns="8997" rIns="8997" bIns="8997"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20000"/>
                </a:solidFill>
                <a:uFillTx/>
                <a:latin typeface="Trebuchet MS" pitchFamily="34"/>
                <a:ea typeface="Arial Unicode MS" pitchFamily="2"/>
                <a:cs typeface="Tahoma" pitchFamily="2"/>
              </a:rPr>
              <a:t>DAWAN</a:t>
            </a:r>
            <a:r>
              <a:rPr lang="fr-FR" sz="1400" b="0" i="0" u="none" strike="noStrike" kern="1200" cap="none" spc="0" baseline="0">
                <a:solidFill>
                  <a:srgbClr val="000000"/>
                </a:solidFill>
                <a:uFillTx/>
                <a:latin typeface="Trebuchet MS" pitchFamily="34"/>
                <a:ea typeface="Arial Unicode MS" pitchFamily="2"/>
                <a:cs typeface="Tahoma" pitchFamily="2"/>
              </a:rPr>
              <a:t> – Reproduction interdite sans autorisation</a:t>
            </a:r>
          </a:p>
        </p:txBody>
      </p:sp>
      <p:sp>
        <p:nvSpPr>
          <p:cNvPr id="5" name="Espace réservé du numéro de diapositive 4">
            <a:extLst>
              <a:ext uri="{FF2B5EF4-FFF2-40B4-BE49-F238E27FC236}">
                <a16:creationId xmlns:a16="http://schemas.microsoft.com/office/drawing/2014/main" id="{26960F76-D1F0-4C9C-A9B4-BA69233DBC90}"/>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DC6A4991-8A75-4DAE-A92D-73596CFFF46B}" type="slidenum">
              <a:t>‹N°›</a:t>
            </a:fld>
            <a:endParaRPr lang="fr-FR"/>
          </a:p>
        </p:txBody>
      </p:sp>
      <p:sp>
        <p:nvSpPr>
          <p:cNvPr id="6" name="Connecteur droit 5">
            <a:extLst>
              <a:ext uri="{FF2B5EF4-FFF2-40B4-BE49-F238E27FC236}">
                <a16:creationId xmlns:a16="http://schemas.microsoft.com/office/drawing/2014/main" id="{6581F355-9F22-4EB2-8F0D-F67CC655C49B}"/>
              </a:ext>
            </a:extLst>
          </p:cNvPr>
          <p:cNvSpPr/>
          <p:nvPr/>
        </p:nvSpPr>
        <p:spPr>
          <a:xfrm>
            <a:off x="0" y="1439997"/>
            <a:ext cx="100767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35999" cap="flat">
            <a:solidFill>
              <a:srgbClr val="2F528F"/>
            </a:solidFill>
            <a:prstDash val="solid"/>
            <a:miter/>
          </a:ln>
        </p:spPr>
        <p:txBody>
          <a:bodyPr vert="horz" wrap="square" lIns="17638" tIns="17638" rIns="17638" bIns="17638" anchor="ctr" anchorCtr="1" compatLnSpc="1">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000000"/>
              </a:solidFill>
              <a:uFillTx/>
              <a:latin typeface="Times New Roman" pitchFamily="18"/>
              <a:ea typeface="Arial Unicode MS" pitchFamily="2"/>
              <a:cs typeface="Tahoma" pitchFamily="2"/>
            </a:endParaRPr>
          </a:p>
        </p:txBody>
      </p:sp>
      <p:pic>
        <p:nvPicPr>
          <p:cNvPr id="7" name="Image 6">
            <a:extLst>
              <a:ext uri="{FF2B5EF4-FFF2-40B4-BE49-F238E27FC236}">
                <a16:creationId xmlns:a16="http://schemas.microsoft.com/office/drawing/2014/main" id="{52BDFC95-9C6B-4A04-97BD-8BF8CFEB48D5}"/>
              </a:ext>
            </a:extLst>
          </p:cNvPr>
          <p:cNvPicPr>
            <a:picLocks noChangeAspect="1"/>
          </p:cNvPicPr>
          <p:nvPr/>
        </p:nvPicPr>
        <p:blipFill>
          <a:blip r:embed="rId13">
            <a:lum/>
            <a:alphaModFix/>
          </a:blip>
          <a:srcRect/>
          <a:stretch>
            <a:fillRect/>
          </a:stretch>
        </p:blipFill>
        <p:spPr>
          <a:xfrm>
            <a:off x="8820000" y="179643"/>
            <a:ext cx="1081799" cy="1085036"/>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A72F23-C81C-434E-8F71-747715D2A242}"/>
              </a:ext>
            </a:extLst>
          </p:cNvPr>
          <p:cNvPicPr>
            <a:picLocks noChangeAspect="1"/>
          </p:cNvPicPr>
          <p:nvPr/>
        </p:nvPicPr>
        <p:blipFill>
          <a:blip r:embed="rId13">
            <a:lum/>
            <a:alphaModFix/>
          </a:blip>
          <a:srcRect/>
          <a:stretch>
            <a:fillRect/>
          </a:stretch>
        </p:blipFill>
        <p:spPr>
          <a:xfrm>
            <a:off x="0" y="0"/>
            <a:ext cx="10079998" cy="7560003"/>
          </a:xfrm>
          <a:prstGeom prst="rect">
            <a:avLst/>
          </a:prstGeom>
          <a:noFill/>
          <a:ln cap="flat">
            <a:noFill/>
          </a:ln>
        </p:spPr>
      </p:pic>
      <p:sp>
        <p:nvSpPr>
          <p:cNvPr id="3" name="Espace réservé du titre 2">
            <a:extLst>
              <a:ext uri="{FF2B5EF4-FFF2-40B4-BE49-F238E27FC236}">
                <a16:creationId xmlns:a16="http://schemas.microsoft.com/office/drawing/2014/main" id="{AA7E55E3-518F-4E19-9F42-F10C79B0BBB0}"/>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4" name="Espace réservé du texte 3">
            <a:extLst>
              <a:ext uri="{FF2B5EF4-FFF2-40B4-BE49-F238E27FC236}">
                <a16:creationId xmlns:a16="http://schemas.microsoft.com/office/drawing/2014/main" id="{8A994A00-8C81-4E74-A332-014E6F722649}"/>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5" name="Espace réservé du numéro de diapositive 4">
            <a:extLst>
              <a:ext uri="{FF2B5EF4-FFF2-40B4-BE49-F238E27FC236}">
                <a16:creationId xmlns:a16="http://schemas.microsoft.com/office/drawing/2014/main" id="{E693FD52-461B-46F9-886F-8002AFD60E49}"/>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7153E60D-3D22-479B-A4CE-B8590393A18A}"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romanpichler.com/tools/vision-board/"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www.leanstartupmachine.com/validationboard/" TargetMode="External"/><Relationship Id="rId5" Type="http://schemas.openxmlformats.org/officeDocument/2006/relationships/hyperlink" Target="https://leanstack.com/" TargetMode="External"/><Relationship Id="rId4" Type="http://schemas.openxmlformats.org/officeDocument/2006/relationships/hyperlink" Target="https://strategyzer.com/canvas/business-model-canva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crumguides.org/docs/scrumguide/v2017/2017-Scrum-Guide-French.pdf"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07BC19-23F9-4E9B-8214-79BFD32126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A15FADB-D9A9-4D27-96C6-E78C66C64250}" type="slidenum">
              <a:t>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F1CD66EF-01DA-4DBC-934E-93F7F6B4A31A}"/>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095FEC4E-A1E0-4CCC-9BC0-7498B5AA2ABE}"/>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5CE5926D-337E-4A39-9748-09A9F4BA56E4}"/>
              </a:ext>
            </a:extLst>
          </p:cNvPr>
          <p:cNvSpPr txBox="1"/>
          <p:nvPr/>
        </p:nvSpPr>
        <p:spPr>
          <a:xfrm>
            <a:off x="1949755" y="2203867"/>
            <a:ext cx="6144488" cy="2757693"/>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4800" b="1" i="0" u="none" strike="noStrike" kern="1200" cap="none" spc="0" baseline="0" dirty="0">
                <a:solidFill>
                  <a:srgbClr val="F20000"/>
                </a:solidFill>
                <a:uFillTx/>
                <a:latin typeface="Trebuchet MS" pitchFamily="34"/>
                <a:ea typeface="Times New Roman" pitchFamily="18"/>
                <a:cs typeface="Arial" pitchFamily="34"/>
              </a:rPr>
              <a:t>Agile Scrum</a:t>
            </a:r>
            <a:br>
              <a:rPr lang="fr-FR" sz="4800" b="1" i="0" u="none" strike="noStrike" kern="1200" cap="none" spc="0" baseline="0" dirty="0">
                <a:solidFill>
                  <a:srgbClr val="F20000"/>
                </a:solidFill>
                <a:uFillTx/>
                <a:latin typeface="Trebuchet MS" pitchFamily="34"/>
                <a:ea typeface="Times New Roman" pitchFamily="18"/>
                <a:cs typeface="Arial" pitchFamily="34"/>
              </a:rPr>
            </a:br>
            <a:r>
              <a:rPr lang="fr-FR" sz="4800" b="1" i="0" u="none" strike="noStrike" kern="1200" cap="none" spc="0" baseline="0" dirty="0">
                <a:solidFill>
                  <a:srgbClr val="F20000"/>
                </a:solidFill>
                <a:uFillTx/>
                <a:latin typeface="Trebuchet MS" pitchFamily="34"/>
                <a:ea typeface="Times New Roman" pitchFamily="18"/>
                <a:cs typeface="Arial" pitchFamily="34"/>
              </a:rPr>
              <a:t>(approfondissement)</a:t>
            </a:r>
            <a:br>
              <a:rPr lang="en-GB" sz="2400" b="1" i="0" u="none" strike="noStrike" kern="1200" cap="none" spc="0" baseline="0" dirty="0">
                <a:solidFill>
                  <a:srgbClr val="F20000"/>
                </a:solidFill>
                <a:uFillTx/>
                <a:latin typeface="Arial" pitchFamily="34"/>
                <a:ea typeface="Times New Roman" pitchFamily="18"/>
                <a:cs typeface="Arial" pitchFamily="34"/>
              </a:rPr>
            </a:br>
            <a:endParaRPr lang="en-GB" sz="2400" b="1" i="0" u="none" strike="noStrike" kern="1200" cap="none" spc="0" baseline="0" dirty="0">
              <a:solidFill>
                <a:srgbClr val="F20000"/>
              </a:solidFill>
              <a:uFillTx/>
              <a:latin typeface="Arial" pitchFamily="34"/>
              <a:ea typeface="Times New Roman" pitchFamily="18"/>
              <a:cs typeface="Arial" pitchFamily="34"/>
            </a:endParaRPr>
          </a:p>
          <a:p>
            <a:pPr lvl="0" algn="ctr" hangingPunct="0">
              <a:spcBef>
                <a:spcPts val="1190"/>
              </a:spcBef>
              <a:spcAft>
                <a:spcPts val="595"/>
              </a:spcAft>
              <a:defRPr sz="1800" b="0" i="0" u="none" strike="noStrike" kern="0" cap="none" spc="0" baseline="0">
                <a:solidFill>
                  <a:srgbClr val="000000"/>
                </a:solidFill>
                <a:uFillTx/>
              </a:defRPr>
            </a:pPr>
            <a:r>
              <a:rPr lang="fr-FR" sz="2600" b="1" dirty="0">
                <a:solidFill>
                  <a:srgbClr val="000000"/>
                </a:solidFill>
                <a:latin typeface="Trebuchet MS" pitchFamily="34"/>
                <a:ea typeface="Arial" pitchFamily="34"/>
                <a:cs typeface="Arial" pitchFamily="34"/>
              </a:rPr>
              <a:t>Mohamed DERKAOUI</a:t>
            </a:r>
            <a:br>
              <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rPr>
            </a:br>
            <a:endPar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endParaRPr>
          </a:p>
        </p:txBody>
      </p:sp>
      <p:sp>
        <p:nvSpPr>
          <p:cNvPr id="6" name="ZoneTexte 4">
            <a:extLst>
              <a:ext uri="{FF2B5EF4-FFF2-40B4-BE49-F238E27FC236}">
                <a16:creationId xmlns:a16="http://schemas.microsoft.com/office/drawing/2014/main" id="{C81A00E1-E39E-4C69-90B8-1EFCB658E6C8}"/>
              </a:ext>
            </a:extLst>
          </p:cNvPr>
          <p:cNvSpPr txBox="1"/>
          <p:nvPr/>
        </p:nvSpPr>
        <p:spPr>
          <a:xfrm>
            <a:off x="719998" y="4944243"/>
            <a:ext cx="8460001" cy="529556"/>
          </a:xfrm>
          <a:prstGeom prst="rect">
            <a:avLst/>
          </a:prstGeom>
          <a:solidFill>
            <a:srgbClr val="FFFFFF"/>
          </a:solidFill>
          <a:ln w="0" cap="flat">
            <a:solidFill>
              <a:srgbClr val="000000"/>
            </a:solidFill>
            <a:prstDash val="solid"/>
            <a:round/>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Plus d'informations sur </a:t>
            </a:r>
            <a:r>
              <a:rPr lang="fr-FR" sz="1400" b="0" i="0" u="sng" strike="noStrike" kern="1200" cap="none" spc="0" baseline="0">
                <a:solidFill>
                  <a:srgbClr val="F20000"/>
                </a:solidFill>
                <a:uFillTx/>
                <a:latin typeface="Arial" pitchFamily="18"/>
                <a:ea typeface="MS Gothic" pitchFamily="2"/>
                <a:cs typeface="Tahoma" pitchFamily="2"/>
              </a:rPr>
              <a:t>http://www.dawan.fr</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Contactez notre service commercial au </a:t>
            </a:r>
            <a:r>
              <a:rPr lang="fr-FR" sz="1500" b="1" i="0" u="none" strike="noStrike" kern="1200" cap="none" spc="0" baseline="0">
                <a:solidFill>
                  <a:srgbClr val="F20000"/>
                </a:solidFill>
                <a:uFillTx/>
                <a:latin typeface="Trebuchet MS" pitchFamily="34"/>
                <a:ea typeface="MS Gothic" pitchFamily="2"/>
                <a:cs typeface="Arial" pitchFamily="34"/>
              </a:rPr>
              <a:t>09.72.37.73.73 </a:t>
            </a:r>
            <a:r>
              <a:rPr lang="fr-FR" sz="1000" b="0" i="0" u="none" strike="noStrike" kern="1200" cap="none" spc="0" baseline="0">
                <a:solidFill>
                  <a:srgbClr val="000000"/>
                </a:solidFill>
                <a:uFillTx/>
                <a:latin typeface="Arial" pitchFamily="18"/>
                <a:ea typeface="MS Gothic" pitchFamily="2"/>
                <a:cs typeface="Tahoma" pitchFamily="2"/>
              </a:rPr>
              <a:t>(appel gratuit depuis un poste fixe)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A7BD4D-6FBC-4C17-B1D7-65268017AE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CFEEA5-0A31-4088-8CDB-A71995FA4A6C}" type="slidenum">
              <a:t>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EC816A18-F910-4381-ACEA-E6088E0000F9}"/>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52BF0E59-A8B0-44A6-8A23-BBD705395DF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646F395E-75CD-4EAC-B209-CE009B09BCD1}"/>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 projets agiles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B73135-79C2-41BE-AE6A-9837F1DDF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864E8B-F920-494B-97E9-70FD15565F3B}" type="slidenum">
              <a:t>100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12CAF0C-25B7-4647-8A53-D513650DAF9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 (priorisation)</a:t>
            </a:r>
          </a:p>
        </p:txBody>
      </p:sp>
      <p:pic>
        <p:nvPicPr>
          <p:cNvPr id="4" name="Image 3">
            <a:extLst>
              <a:ext uri="{FF2B5EF4-FFF2-40B4-BE49-F238E27FC236}">
                <a16:creationId xmlns:a16="http://schemas.microsoft.com/office/drawing/2014/main" id="{0C66FE4F-90A1-49A2-B786-9D8AB3BBFEE6}"/>
              </a:ext>
            </a:extLst>
          </p:cNvPr>
          <p:cNvPicPr>
            <a:picLocks noChangeAspect="1"/>
          </p:cNvPicPr>
          <p:nvPr/>
        </p:nvPicPr>
        <p:blipFill>
          <a:blip r:embed="rId3">
            <a:lum/>
            <a:alphaModFix/>
          </a:blip>
          <a:srcRect/>
          <a:stretch>
            <a:fillRect/>
          </a:stretch>
        </p:blipFill>
        <p:spPr>
          <a:xfrm>
            <a:off x="2566080" y="1793156"/>
            <a:ext cx="5524201" cy="4936324"/>
          </a:xfrm>
          <a:prstGeom prst="rect">
            <a:avLst/>
          </a:prstGeom>
          <a:noFill/>
          <a:ln cap="flat">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E0BA20-4ED9-4716-9177-A034AFEC5B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CEF10CE-4412-43DB-B7B1-99859C31FDAB}" type="slidenum">
              <a:t>101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0C2BB6-C5A1-40C4-96B3-20ABB0D7A80A}"/>
              </a:ext>
            </a:extLst>
          </p:cNvPr>
          <p:cNvSpPr txBox="1">
            <a:spLocks noGrp="1"/>
          </p:cNvSpPr>
          <p:nvPr>
            <p:ph type="title" idx="4294967295"/>
          </p:nvPr>
        </p:nvSpPr>
        <p:spPr/>
        <p:txBody>
          <a:bodyPr/>
          <a:lstStyle/>
          <a:p>
            <a:pPr lvl="0"/>
            <a:r>
              <a:rPr lang="fr-FR" sz="3600"/>
              <a:t>Planification Agile</a:t>
            </a:r>
            <a:br>
              <a:rPr lang="fr-FR" sz="3600"/>
            </a:br>
            <a:r>
              <a:rPr lang="fr-FR" sz="3600" b="1"/>
              <a:t>Roadmap</a:t>
            </a:r>
          </a:p>
        </p:txBody>
      </p:sp>
      <p:sp>
        <p:nvSpPr>
          <p:cNvPr id="4" name="Espace réservé du texte 2">
            <a:extLst>
              <a:ext uri="{FF2B5EF4-FFF2-40B4-BE49-F238E27FC236}">
                <a16:creationId xmlns:a16="http://schemas.microsoft.com/office/drawing/2014/main" id="{20066C4C-F263-417F-A2DB-DC83B5C87984}"/>
              </a:ext>
            </a:extLst>
          </p:cNvPr>
          <p:cNvSpPr txBox="1">
            <a:spLocks noGrp="1"/>
          </p:cNvSpPr>
          <p:nvPr>
            <p:ph type="body" idx="4294967295"/>
          </p:nvPr>
        </p:nvSpPr>
        <p:spPr/>
        <p:txBody>
          <a:bodyPr/>
          <a:lstStyle/>
          <a:p>
            <a:pPr lvl="0"/>
            <a:r>
              <a:rPr lang="fr-FR"/>
              <a:t>On pose des jalons intermédiaires</a:t>
            </a:r>
          </a:p>
          <a:p>
            <a:pPr lvl="0"/>
            <a:r>
              <a:rPr lang="fr-FR"/>
              <a:t>Les dates à l’intérieur ne sont pas nécessairement ﬁxes ; ce sont les facteurs externes qui vont inﬂuer sur la durée des releases.</a:t>
            </a:r>
          </a:p>
          <a:p>
            <a:pPr lvl="0"/>
            <a:r>
              <a:rPr lang="fr-FR"/>
              <a:t>La visibilité à moyen terme est faible, les fonctionnalités sont donc positionnées à titre indicatif dans la roadmap, tout changement pouvant intervenir dans l’ordre de priorité des fonctionnalités du PB, en fonction du client et des résultats des premières itérations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F4B41C-7E35-4AE8-B7E4-251AD9543C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2AF215-3E7B-492C-B3D6-8D2B18CACB5A}" type="slidenum">
              <a:t>102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34E6B4-A3C2-4C16-9F05-E21228DDD09B}"/>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Roadmap (trimestrielle)</a:t>
            </a:r>
          </a:p>
        </p:txBody>
      </p:sp>
      <p:pic>
        <p:nvPicPr>
          <p:cNvPr id="4" name="Image 3">
            <a:extLst>
              <a:ext uri="{FF2B5EF4-FFF2-40B4-BE49-F238E27FC236}">
                <a16:creationId xmlns:a16="http://schemas.microsoft.com/office/drawing/2014/main" id="{6ED77353-23AC-4508-B46F-F7C6198DAD03}"/>
              </a:ext>
            </a:extLst>
          </p:cNvPr>
          <p:cNvPicPr>
            <a:picLocks noChangeAspect="1"/>
          </p:cNvPicPr>
          <p:nvPr/>
        </p:nvPicPr>
        <p:blipFill>
          <a:blip r:embed="rId3">
            <a:lum/>
            <a:alphaModFix/>
          </a:blip>
          <a:srcRect/>
          <a:stretch>
            <a:fillRect/>
          </a:stretch>
        </p:blipFill>
        <p:spPr>
          <a:xfrm>
            <a:off x="1558439" y="1642683"/>
            <a:ext cx="6670804" cy="5080680"/>
          </a:xfrm>
          <a:prstGeom prst="rect">
            <a:avLst/>
          </a:prstGeom>
          <a:noFill/>
          <a:ln cap="flat">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F2AE44-10E4-4680-A6F8-F41F8D91AD8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D76F5A9-164E-471C-BB01-898CB9842831}" type="slidenum">
              <a:t>103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8DADD44-9B42-45F0-B3DE-7B20E0B44DC8}"/>
              </a:ext>
            </a:extLst>
          </p:cNvPr>
          <p:cNvSpPr txBox="1">
            <a:spLocks noGrp="1"/>
          </p:cNvSpPr>
          <p:nvPr>
            <p:ph type="title" idx="4294967295"/>
          </p:nvPr>
        </p:nvSpPr>
        <p:spPr/>
        <p:txBody>
          <a:bodyPr/>
          <a:lstStyle/>
          <a:p>
            <a:pPr lvl="0"/>
            <a:r>
              <a:rPr lang="fr-FR" sz="3600"/>
              <a:t>Planification Agile</a:t>
            </a:r>
            <a:br>
              <a:rPr lang="fr-FR" sz="3600"/>
            </a:br>
            <a:r>
              <a:rPr lang="fr-FR" sz="3600" b="1"/>
              <a:t>Roadmap (mensuelle)</a:t>
            </a:r>
          </a:p>
        </p:txBody>
      </p:sp>
      <p:pic>
        <p:nvPicPr>
          <p:cNvPr id="4" name="Image 3">
            <a:extLst>
              <a:ext uri="{FF2B5EF4-FFF2-40B4-BE49-F238E27FC236}">
                <a16:creationId xmlns:a16="http://schemas.microsoft.com/office/drawing/2014/main" id="{EFC5FEDF-3AA2-4B07-956E-5B1D38D6EB91}"/>
              </a:ext>
            </a:extLst>
          </p:cNvPr>
          <p:cNvPicPr>
            <a:picLocks noChangeAspect="1"/>
          </p:cNvPicPr>
          <p:nvPr/>
        </p:nvPicPr>
        <p:blipFill>
          <a:blip r:embed="rId3">
            <a:lum/>
            <a:alphaModFix/>
          </a:blip>
          <a:srcRect/>
          <a:stretch>
            <a:fillRect/>
          </a:stretch>
        </p:blipFill>
        <p:spPr>
          <a:xfrm>
            <a:off x="1593360" y="1774795"/>
            <a:ext cx="7039078" cy="4610157"/>
          </a:xfrm>
          <a:prstGeom prst="rect">
            <a:avLst/>
          </a:prstGeom>
          <a:noFill/>
          <a:ln cap="flat">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4033-8FB7-4D2A-99E6-65F97F881C8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495B4C-2E52-4848-8C21-10168D208D3F}" type="slidenum">
              <a:t>104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0096A1-3307-45AE-A7EF-96F5696E70C1}"/>
              </a:ext>
            </a:extLst>
          </p:cNvPr>
          <p:cNvSpPr txBox="1">
            <a:spLocks noGrp="1"/>
          </p:cNvSpPr>
          <p:nvPr>
            <p:ph type="title" idx="4294967295"/>
          </p:nvPr>
        </p:nvSpPr>
        <p:spPr/>
        <p:txBody>
          <a:bodyPr/>
          <a:lstStyle/>
          <a:p>
            <a:pPr lvl="0"/>
            <a:r>
              <a:rPr lang="fr-FR" sz="3600"/>
              <a:t>Planification Agile</a:t>
            </a:r>
            <a:br>
              <a:rPr lang="fr-FR" sz="3600"/>
            </a:br>
            <a:r>
              <a:rPr lang="fr-FR" sz="3600" b="1"/>
              <a:t>Process depuis le PB</a:t>
            </a:r>
          </a:p>
        </p:txBody>
      </p:sp>
      <p:pic>
        <p:nvPicPr>
          <p:cNvPr id="4" name="Image 3">
            <a:extLst>
              <a:ext uri="{FF2B5EF4-FFF2-40B4-BE49-F238E27FC236}">
                <a16:creationId xmlns:a16="http://schemas.microsoft.com/office/drawing/2014/main" id="{7E99F2FB-54DD-48BB-AFAE-782E12C356CB}"/>
              </a:ext>
            </a:extLst>
          </p:cNvPr>
          <p:cNvPicPr>
            <a:picLocks noChangeAspect="1"/>
          </p:cNvPicPr>
          <p:nvPr/>
        </p:nvPicPr>
        <p:blipFill>
          <a:blip r:embed="rId3">
            <a:lum/>
            <a:alphaModFix/>
          </a:blip>
          <a:srcRect/>
          <a:stretch>
            <a:fillRect/>
          </a:stretch>
        </p:blipFill>
        <p:spPr>
          <a:xfrm>
            <a:off x="1151641" y="1683721"/>
            <a:ext cx="7993794" cy="5100477"/>
          </a:xfrm>
          <a:prstGeom prst="rect">
            <a:avLst/>
          </a:prstGeom>
          <a:noFill/>
          <a:ln cap="flat">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BC4E96F-5F45-42C8-96CC-0B2C6A187ED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CA734B-DC01-48E6-BEDD-8919D56E5908}" type="slidenum">
              <a:t>105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989C514-0D42-4264-BE88-1278C6AE7D18}"/>
              </a:ext>
            </a:extLst>
          </p:cNvPr>
          <p:cNvSpPr txBox="1">
            <a:spLocks noGrp="1"/>
          </p:cNvSpPr>
          <p:nvPr>
            <p:ph type="title" idx="4294967295"/>
          </p:nvPr>
        </p:nvSpPr>
        <p:spPr/>
        <p:txBody>
          <a:bodyPr/>
          <a:lstStyle/>
          <a:p>
            <a:pPr lvl="0"/>
            <a:r>
              <a:rPr lang="fr-FR" sz="3600"/>
              <a:t>Planification Agile</a:t>
            </a:r>
            <a:br>
              <a:rPr lang="fr-FR" sz="3600"/>
            </a:br>
            <a:r>
              <a:rPr lang="fr-FR" sz="3600" b="1"/>
              <a:t>Plan de sprint (itération)</a:t>
            </a:r>
          </a:p>
        </p:txBody>
      </p:sp>
      <p:sp>
        <p:nvSpPr>
          <p:cNvPr id="4" name="Espace réservé du texte 2">
            <a:extLst>
              <a:ext uri="{FF2B5EF4-FFF2-40B4-BE49-F238E27FC236}">
                <a16:creationId xmlns:a16="http://schemas.microsoft.com/office/drawing/2014/main" id="{406A645C-EB6B-4765-ABD0-2AA4B76663BA}"/>
              </a:ext>
            </a:extLst>
          </p:cNvPr>
          <p:cNvSpPr txBox="1">
            <a:spLocks noGrp="1"/>
          </p:cNvSpPr>
          <p:nvPr>
            <p:ph type="body" idx="4294967295"/>
          </p:nvPr>
        </p:nvSpPr>
        <p:spPr>
          <a:xfrm>
            <a:off x="359999" y="1619996"/>
            <a:ext cx="9359999" cy="5376242"/>
          </a:xfrm>
        </p:spPr>
        <p:txBody>
          <a:bodyPr/>
          <a:lstStyle/>
          <a:p>
            <a:pPr lvl="0">
              <a:spcAft>
                <a:spcPts val="880"/>
              </a:spcAft>
            </a:pPr>
            <a:r>
              <a:rPr lang="fr-FR" dirty="0"/>
              <a:t>Définir les stories à réaliser dans l'itération.</a:t>
            </a:r>
          </a:p>
          <a:p>
            <a:pPr lvl="0">
              <a:spcAft>
                <a:spcPts val="880"/>
              </a:spcAft>
            </a:pPr>
            <a:r>
              <a:rPr lang="fr-FR" dirty="0"/>
              <a:t>Détailler les travaux à réaliser pour une story, recenser les activités et estimer le temps nécessaire à leur réalisation en heures (</a:t>
            </a:r>
            <a:r>
              <a:rPr lang="fr-FR" dirty="0" err="1"/>
              <a:t>ideal</a:t>
            </a:r>
            <a:r>
              <a:rPr lang="fr-FR" dirty="0"/>
              <a:t> </a:t>
            </a:r>
            <a:r>
              <a:rPr lang="fr-FR" dirty="0" err="1"/>
              <a:t>hours</a:t>
            </a:r>
            <a:r>
              <a:rPr lang="fr-FR" dirty="0"/>
              <a:t>) ou en points.</a:t>
            </a:r>
          </a:p>
          <a:p>
            <a:pPr lvl="0">
              <a:spcAft>
                <a:spcPts val="880"/>
              </a:spcAft>
            </a:pPr>
            <a:r>
              <a:rPr lang="fr-FR" dirty="0"/>
              <a:t>Toutes les activités sont concernées : analyse, conception, développement, test, documentation… indispensables à l’implémentation complète d’une fonctionnalité, potentiellement livrable (</a:t>
            </a:r>
            <a:r>
              <a:rPr lang="fr-FR" dirty="0" err="1"/>
              <a:t>potentially</a:t>
            </a:r>
            <a:r>
              <a:rPr lang="fr-FR" dirty="0"/>
              <a:t> </a:t>
            </a:r>
            <a:r>
              <a:rPr lang="fr-FR" dirty="0" err="1"/>
              <a:t>shippable</a:t>
            </a:r>
            <a:r>
              <a:rPr lang="fr-FR" dirty="0"/>
              <a:t>) à la </a:t>
            </a:r>
            <a:r>
              <a:rPr lang="fr-FR" dirty="0" err="1"/>
              <a:t>ﬁn</a:t>
            </a:r>
            <a:r>
              <a:rPr lang="fr-FR" dirty="0"/>
              <a:t> de l’itération. Une fonctionnalité n’est considérée comme achevée (</a:t>
            </a:r>
            <a:r>
              <a:rPr lang="fr-FR" dirty="0" err="1"/>
              <a:t>done</a:t>
            </a:r>
            <a:r>
              <a:rPr lang="fr-FR" dirty="0"/>
              <a:t>) que lorsqu’elle a été validée par le client et documentée. On ne différencie pas ces différentes disciplines, intégrées, par essence, dans une activité.</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7D60351-5A0C-42DD-A894-728B3CE3E4C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BB139E-1377-43B1-A01C-DDA553E3110D}" type="slidenum">
              <a:t>106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E62D2A-F3D5-45BE-8F5C-09C0ADBF73A7}"/>
              </a:ext>
            </a:extLst>
          </p:cNvPr>
          <p:cNvSpPr txBox="1">
            <a:spLocks noGrp="1"/>
          </p:cNvSpPr>
          <p:nvPr>
            <p:ph type="title" idx="4294967295"/>
          </p:nvPr>
        </p:nvSpPr>
        <p:spPr/>
        <p:txBody>
          <a:bodyPr/>
          <a:lstStyle/>
          <a:p>
            <a:pPr lvl="0"/>
            <a:r>
              <a:rPr lang="fr-FR" sz="3600"/>
              <a:t>Planification Agile</a:t>
            </a:r>
            <a:br>
              <a:rPr lang="fr-FR" sz="3600"/>
            </a:br>
            <a:r>
              <a:rPr lang="fr-FR" sz="3600" b="1"/>
              <a:t>Plan de sprint</a:t>
            </a:r>
          </a:p>
        </p:txBody>
      </p:sp>
      <p:sp>
        <p:nvSpPr>
          <p:cNvPr id="4" name="Espace réservé du texte 2">
            <a:extLst>
              <a:ext uri="{FF2B5EF4-FFF2-40B4-BE49-F238E27FC236}">
                <a16:creationId xmlns:a16="http://schemas.microsoft.com/office/drawing/2014/main" id="{4307FE5B-8F4F-403D-8409-ABE32BD698A6}"/>
              </a:ext>
            </a:extLst>
          </p:cNvPr>
          <p:cNvSpPr txBox="1">
            <a:spLocks noGrp="1"/>
          </p:cNvSpPr>
          <p:nvPr>
            <p:ph type="body" idx="4294967295"/>
          </p:nvPr>
        </p:nvSpPr>
        <p:spPr/>
        <p:txBody>
          <a:bodyPr/>
          <a:lstStyle/>
          <a:p>
            <a:pPr lvl="0"/>
            <a:r>
              <a:rPr lang="fr-FR"/>
              <a:t>Réunion de planification de sprint</a:t>
            </a:r>
          </a:p>
        </p:txBody>
      </p:sp>
      <p:pic>
        <p:nvPicPr>
          <p:cNvPr id="5" name="Image 4">
            <a:extLst>
              <a:ext uri="{FF2B5EF4-FFF2-40B4-BE49-F238E27FC236}">
                <a16:creationId xmlns:a16="http://schemas.microsoft.com/office/drawing/2014/main" id="{4CB4C9CB-AF1E-417C-9AF9-D9C3447FC963}"/>
              </a:ext>
            </a:extLst>
          </p:cNvPr>
          <p:cNvPicPr>
            <a:picLocks noChangeAspect="1"/>
          </p:cNvPicPr>
          <p:nvPr/>
        </p:nvPicPr>
        <p:blipFill>
          <a:blip r:embed="rId3">
            <a:lum/>
            <a:alphaModFix/>
          </a:blip>
          <a:srcRect/>
          <a:stretch>
            <a:fillRect/>
          </a:stretch>
        </p:blipFill>
        <p:spPr>
          <a:xfrm>
            <a:off x="3060359" y="2189878"/>
            <a:ext cx="3877202" cy="4569119"/>
          </a:xfrm>
          <a:prstGeom prst="rect">
            <a:avLst/>
          </a:prstGeom>
          <a:noFill/>
          <a:ln cap="flat">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37D7C71-F1F5-4324-B632-B7B5FB816B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91594D-AF86-48AF-AC38-07D235D913AE}" type="slidenum">
              <a:t>107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40604FD-BDAA-453D-AD3A-1FFFECF8572D}"/>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Plan de sprint (3)</a:t>
            </a:r>
          </a:p>
        </p:txBody>
      </p:sp>
      <p:pic>
        <p:nvPicPr>
          <p:cNvPr id="4" name="Image 3">
            <a:extLst>
              <a:ext uri="{FF2B5EF4-FFF2-40B4-BE49-F238E27FC236}">
                <a16:creationId xmlns:a16="http://schemas.microsoft.com/office/drawing/2014/main" id="{0CE13869-B026-4244-82A6-7E32C686EB15}"/>
              </a:ext>
            </a:extLst>
          </p:cNvPr>
          <p:cNvPicPr>
            <a:picLocks noChangeAspect="1"/>
          </p:cNvPicPr>
          <p:nvPr/>
        </p:nvPicPr>
        <p:blipFill>
          <a:blip r:embed="rId3">
            <a:lum/>
            <a:alphaModFix/>
          </a:blip>
          <a:srcRect/>
          <a:stretch>
            <a:fillRect/>
          </a:stretch>
        </p:blipFill>
        <p:spPr>
          <a:xfrm>
            <a:off x="1206002" y="1736281"/>
            <a:ext cx="7776715" cy="4976996"/>
          </a:xfrm>
          <a:prstGeom prst="rect">
            <a:avLst/>
          </a:prstGeom>
          <a:noFill/>
          <a:ln cap="flat">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FFCBA2-EC55-433C-A9F9-05B6F581B9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EEA3D-4E62-4834-9F9F-F5FBD6B9F8F9}" type="slidenum">
              <a:t>108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23FFAB8-8944-458E-BD9D-330C6E03EFF0}"/>
              </a:ext>
            </a:extLst>
          </p:cNvPr>
          <p:cNvSpPr txBox="1">
            <a:spLocks noGrp="1"/>
          </p:cNvSpPr>
          <p:nvPr>
            <p:ph type="title" idx="4294967295"/>
          </p:nvPr>
        </p:nvSpPr>
        <p:spPr/>
        <p:txBody>
          <a:bodyPr/>
          <a:lstStyle/>
          <a:p>
            <a:pPr lvl="0"/>
            <a:r>
              <a:rPr lang="fr-FR" sz="3600"/>
              <a:t>Planification Agile</a:t>
            </a:r>
            <a:br>
              <a:rPr lang="fr-FR" sz="3600"/>
            </a:br>
            <a:r>
              <a:rPr lang="fr-FR" sz="3600" b="1"/>
              <a:t>Daily stand-up meeting</a:t>
            </a:r>
          </a:p>
        </p:txBody>
      </p:sp>
      <p:sp>
        <p:nvSpPr>
          <p:cNvPr id="4" name="Espace réservé du texte 2">
            <a:extLst>
              <a:ext uri="{FF2B5EF4-FFF2-40B4-BE49-F238E27FC236}">
                <a16:creationId xmlns:a16="http://schemas.microsoft.com/office/drawing/2014/main" id="{E89A2D02-2820-4A0B-A340-FFE0357D234B}"/>
              </a:ext>
            </a:extLst>
          </p:cNvPr>
          <p:cNvSpPr txBox="1">
            <a:spLocks noGrp="1"/>
          </p:cNvSpPr>
          <p:nvPr>
            <p:ph type="body" idx="4294967295"/>
          </p:nvPr>
        </p:nvSpPr>
        <p:spPr>
          <a:xfrm>
            <a:off x="359999" y="1619996"/>
            <a:ext cx="9359999" cy="5385596"/>
          </a:xfrm>
        </p:spPr>
        <p:txBody>
          <a:bodyPr/>
          <a:lstStyle/>
          <a:p>
            <a:pPr lvl="0"/>
            <a:r>
              <a:rPr lang="fr-FR"/>
              <a:t>Cycle quotidien = réunion pour suivre l’avancement de l’itération en cours (15mn maxi.)</a:t>
            </a:r>
          </a:p>
          <a:p>
            <a:pPr lvl="0">
              <a:spcAft>
                <a:spcPts val="880"/>
              </a:spcAft>
            </a:pPr>
            <a:r>
              <a:rPr lang="fr-FR"/>
              <a:t>3 questions systématiques auxquelles doit répondre chaque membre de l'équipe :</a:t>
            </a:r>
          </a:p>
          <a:p>
            <a:pPr lvl="0">
              <a:spcAft>
                <a:spcPts val="880"/>
              </a:spcAft>
            </a:pPr>
            <a:r>
              <a:rPr lang="fr-FR"/>
              <a:t>- ce qui a été fait la veille ?</a:t>
            </a:r>
          </a:p>
          <a:p>
            <a:pPr lvl="0">
              <a:spcAft>
                <a:spcPts val="880"/>
              </a:spcAft>
            </a:pPr>
            <a:r>
              <a:rPr lang="fr-FR"/>
              <a:t>- ce qui va être fait le jour même ?</a:t>
            </a:r>
          </a:p>
          <a:p>
            <a:pPr lvl="0">
              <a:spcAft>
                <a:spcPts val="880"/>
              </a:spcAft>
            </a:pPr>
            <a:r>
              <a:rPr lang="fr-FR"/>
              <a:t>- les éventuels blocages rencontrés ?</a:t>
            </a:r>
            <a:br>
              <a:rPr lang="fr-FR"/>
            </a:br>
            <a:endParaRPr lang="fr-FR"/>
          </a:p>
          <a:p>
            <a:pPr lvl="0"/>
            <a:r>
              <a:rPr lang="fr-FR" b="1" u="sng"/>
              <a:t>Intérêt</a:t>
            </a:r>
            <a:r>
              <a:rPr lang="fr-FR" b="1"/>
              <a:t> :</a:t>
            </a:r>
            <a:r>
              <a:rPr lang="fr-FR"/>
              <a:t> pouvoir réajuster très rapidement le planning, l’organisation ou la répartition des tâches pour la journée à venir, et prendre des décisions tactiques, sans attendre la ﬁn de l’itération.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8C4EA58-FE41-41DE-BD75-1DBEEFC13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07D0-9A85-4765-9641-8E6DD4B9533A}" type="slidenum">
              <a:t>109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D486D7D-AE31-427B-AC43-1FF5B83D2759}"/>
              </a:ext>
            </a:extLst>
          </p:cNvPr>
          <p:cNvSpPr txBox="1">
            <a:spLocks noGrp="1"/>
          </p:cNvSpPr>
          <p:nvPr>
            <p:ph type="title" idx="4294967295"/>
          </p:nvPr>
        </p:nvSpPr>
        <p:spPr/>
        <p:txBody>
          <a:bodyPr/>
          <a:lstStyle/>
          <a:p>
            <a:pPr lvl="0"/>
            <a:r>
              <a:rPr lang="fr-FR" sz="3600"/>
              <a:t>Planification Agile</a:t>
            </a:r>
            <a:br>
              <a:rPr lang="fr-FR" sz="3600"/>
            </a:br>
            <a:r>
              <a:rPr lang="fr-FR" sz="3600" b="1"/>
              <a:t>Sprint Burndown chart</a:t>
            </a:r>
          </a:p>
        </p:txBody>
      </p:sp>
      <p:sp>
        <p:nvSpPr>
          <p:cNvPr id="4" name="Espace réservé du texte 2">
            <a:extLst>
              <a:ext uri="{FF2B5EF4-FFF2-40B4-BE49-F238E27FC236}">
                <a16:creationId xmlns:a16="http://schemas.microsoft.com/office/drawing/2014/main" id="{CC81F4C6-A5EA-4AAA-B077-0A989EEE3D82}"/>
              </a:ext>
            </a:extLst>
          </p:cNvPr>
          <p:cNvSpPr txBox="1">
            <a:spLocks noGrp="1"/>
          </p:cNvSpPr>
          <p:nvPr>
            <p:ph type="body" idx="4294967295"/>
          </p:nvPr>
        </p:nvSpPr>
        <p:spPr/>
        <p:txBody>
          <a:bodyPr/>
          <a:lstStyle/>
          <a:p>
            <a:pPr lvl="0"/>
            <a:r>
              <a:rPr lang="fr-FR"/>
              <a:t>Planning de réalisation des tâches.</a:t>
            </a:r>
          </a:p>
          <a:p>
            <a:pPr lvl="0"/>
            <a:r>
              <a:rPr lang="fr-FR"/>
              <a:t>Se présente sous forme d'une courbe idéale de réalisation du travail restant à faire (qui normalement décroît pour arriver à zéro en ﬁn d’itération).</a:t>
            </a:r>
          </a:p>
        </p:txBody>
      </p:sp>
      <p:pic>
        <p:nvPicPr>
          <p:cNvPr id="5" name="Image 4">
            <a:extLst>
              <a:ext uri="{FF2B5EF4-FFF2-40B4-BE49-F238E27FC236}">
                <a16:creationId xmlns:a16="http://schemas.microsoft.com/office/drawing/2014/main" id="{93089885-CFD0-41E1-9BC1-259D8FC91832}"/>
              </a:ext>
            </a:extLst>
          </p:cNvPr>
          <p:cNvPicPr>
            <a:picLocks noChangeAspect="1"/>
          </p:cNvPicPr>
          <p:nvPr/>
        </p:nvPicPr>
        <p:blipFill>
          <a:blip r:embed="rId3">
            <a:lum/>
            <a:alphaModFix/>
          </a:blip>
          <a:srcRect/>
          <a:stretch>
            <a:fillRect/>
          </a:stretch>
        </p:blipFill>
        <p:spPr>
          <a:xfrm>
            <a:off x="1732321" y="3686037"/>
            <a:ext cx="6213238" cy="3193560"/>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3B09B67-FBEE-43FE-BBFC-FC119D762A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91FEBC-146E-42E3-87F9-9041F6C6F4BC}" type="slidenum">
              <a:t>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1880AECC-FBC6-4478-8D0C-E197743BDA5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1BF96F84-6EAB-417A-BE65-BA967EEEDF97}"/>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4FC22640-FE38-45C4-AAC9-DADFCE976C36}"/>
              </a:ext>
            </a:extLst>
          </p:cNvPr>
          <p:cNvSpPr txBox="1"/>
          <p:nvPr/>
        </p:nvSpPr>
        <p:spPr>
          <a:xfrm>
            <a:off x="397489" y="2465432"/>
            <a:ext cx="9033028" cy="209129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Comment recueillir </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et formaliser le besoin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D314C2-6FDF-4244-B075-28228CA4C2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279859-8B27-43B1-A237-1CA9B0AFEA3C}" type="slidenum">
              <a:t>110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A8BD34-18FA-4525-8F16-30646B1D6319}"/>
              </a:ext>
            </a:extLst>
          </p:cNvPr>
          <p:cNvSpPr txBox="1">
            <a:spLocks noGrp="1"/>
          </p:cNvSpPr>
          <p:nvPr>
            <p:ph type="title" idx="4294967295"/>
          </p:nvPr>
        </p:nvSpPr>
        <p:spPr>
          <a:xfrm>
            <a:off x="359999" y="101160"/>
            <a:ext cx="8460001" cy="1418042"/>
          </a:xfrm>
        </p:spPr>
        <p:txBody>
          <a:bodyPr>
            <a:spAutoFit/>
          </a:bodyPr>
          <a:lstStyle/>
          <a:p>
            <a:pPr lvl="0"/>
            <a:r>
              <a:rPr lang="fr-FR"/>
              <a:t>Synthèse des étapes de la planiﬁcation</a:t>
            </a:r>
          </a:p>
        </p:txBody>
      </p:sp>
      <p:pic>
        <p:nvPicPr>
          <p:cNvPr id="4" name="Image 3">
            <a:extLst>
              <a:ext uri="{FF2B5EF4-FFF2-40B4-BE49-F238E27FC236}">
                <a16:creationId xmlns:a16="http://schemas.microsoft.com/office/drawing/2014/main" id="{AEE09B99-8F5A-4C41-B9DE-8624E28CCC31}"/>
              </a:ext>
            </a:extLst>
          </p:cNvPr>
          <p:cNvPicPr>
            <a:picLocks noChangeAspect="1"/>
          </p:cNvPicPr>
          <p:nvPr/>
        </p:nvPicPr>
        <p:blipFill>
          <a:blip r:embed="rId3">
            <a:lum/>
            <a:alphaModFix/>
          </a:blip>
          <a:srcRect/>
          <a:stretch>
            <a:fillRect/>
          </a:stretch>
        </p:blipFill>
        <p:spPr>
          <a:xfrm>
            <a:off x="577443" y="1855802"/>
            <a:ext cx="8850239" cy="3467157"/>
          </a:xfrm>
          <a:prstGeom prst="rect">
            <a:avLst/>
          </a:prstGeom>
          <a:noFill/>
          <a:ln cap="flat">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92BD37-2406-489E-A9CC-5D6DBE2CBDA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143410D-980A-40CF-9BEA-C0313C784F5F}" type="slidenum">
              <a:t>111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AF05AD-E249-4263-A828-F9C34FA6B55F}"/>
              </a:ext>
            </a:extLst>
          </p:cNvPr>
          <p:cNvSpPr txBox="1">
            <a:spLocks noGrp="1"/>
          </p:cNvSpPr>
          <p:nvPr>
            <p:ph type="title" idx="4294967295"/>
          </p:nvPr>
        </p:nvSpPr>
        <p:spPr/>
        <p:txBody>
          <a:bodyPr/>
          <a:lstStyle/>
          <a:p>
            <a:pPr lvl="0"/>
            <a:r>
              <a:rPr lang="fr-FR" sz="3600"/>
              <a:t>Synthèse </a:t>
            </a:r>
            <a:br>
              <a:rPr lang="fr-FR" sz="3600"/>
            </a:br>
            <a:r>
              <a:rPr lang="fr-FR" sz="3600" b="1"/>
              <a:t>Cycle de vie des user stories</a:t>
            </a:r>
          </a:p>
        </p:txBody>
      </p:sp>
      <p:pic>
        <p:nvPicPr>
          <p:cNvPr id="4" name="Image 3">
            <a:extLst>
              <a:ext uri="{FF2B5EF4-FFF2-40B4-BE49-F238E27FC236}">
                <a16:creationId xmlns:a16="http://schemas.microsoft.com/office/drawing/2014/main" id="{721E14AF-AD99-4FE2-81E3-6BE9D07DFD44}"/>
              </a:ext>
            </a:extLst>
          </p:cNvPr>
          <p:cNvPicPr>
            <a:picLocks noChangeAspect="1"/>
          </p:cNvPicPr>
          <p:nvPr/>
        </p:nvPicPr>
        <p:blipFill>
          <a:blip r:embed="rId3">
            <a:lum/>
            <a:alphaModFix/>
          </a:blip>
          <a:srcRect/>
          <a:stretch>
            <a:fillRect/>
          </a:stretch>
        </p:blipFill>
        <p:spPr>
          <a:xfrm>
            <a:off x="647642" y="1683355"/>
            <a:ext cx="8921160" cy="5049719"/>
          </a:xfrm>
          <a:prstGeom prst="rect">
            <a:avLst/>
          </a:prstGeom>
          <a:noFill/>
          <a:ln cap="flat">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4BBDE7-6914-4FD0-B190-30944C1B647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B319463-8E98-47EF-847A-9E58C45EFB01}" type="slidenum">
              <a:t>112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8910B3B6-87CB-4DBB-B2AD-1F5852BD1BD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227053D2-9611-4B6B-90C9-F2B17AB20200}"/>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C7B16C1-264F-4A04-B986-B5C6048AB08B}"/>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Suivi et pilotage </a:t>
            </a:r>
            <a:br>
              <a:rPr lang="fr-FR" sz="6000" b="1" i="0" u="none" strike="noStrike" kern="1200" cap="none" spc="0" baseline="0">
                <a:solidFill>
                  <a:srgbClr val="F20000"/>
                </a:solidFill>
                <a:uFillTx/>
                <a:latin typeface="Liberation Sans" pitchFamily="34"/>
                <a:ea typeface="Times New Roman" pitchFamily="18"/>
                <a:cs typeface="Arial" pitchFamily="34"/>
              </a:rPr>
            </a:br>
            <a:r>
              <a:rPr lang="fr-FR" sz="6000" b="1" i="0" u="none" strike="noStrike" kern="1200" cap="none" spc="0" baseline="0">
                <a:solidFill>
                  <a:srgbClr val="F20000"/>
                </a:solidFill>
                <a:uFillTx/>
                <a:latin typeface="Liberation Sans" pitchFamily="34"/>
                <a:ea typeface="Times New Roman" pitchFamily="18"/>
                <a:cs typeface="Arial" pitchFamily="34"/>
              </a:rPr>
              <a:t>du projet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B2C358E-FFA9-4A98-A8AB-67F509AC93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69EA77-5C11-4FFF-BB75-832CA0718FE8}" type="slidenum">
              <a:t>113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A6BAA2D-7454-41EF-9676-00E6E36B5546}"/>
              </a:ext>
            </a:extLst>
          </p:cNvPr>
          <p:cNvSpPr txBox="1">
            <a:spLocks noGrp="1"/>
          </p:cNvSpPr>
          <p:nvPr>
            <p:ph type="title" idx="4294967295"/>
          </p:nvPr>
        </p:nvSpPr>
        <p:spPr/>
        <p:txBody>
          <a:bodyPr/>
          <a:lstStyle/>
          <a:p>
            <a:pPr lvl="0"/>
            <a:r>
              <a:rPr lang="fr-FR"/>
              <a:t>Suivi et pilotage du projet</a:t>
            </a:r>
          </a:p>
        </p:txBody>
      </p:sp>
      <p:sp>
        <p:nvSpPr>
          <p:cNvPr id="4" name="Espace réservé du texte 2">
            <a:extLst>
              <a:ext uri="{FF2B5EF4-FFF2-40B4-BE49-F238E27FC236}">
                <a16:creationId xmlns:a16="http://schemas.microsoft.com/office/drawing/2014/main" id="{5E9E831C-DD49-41BF-8A50-381AA3F11EA5}"/>
              </a:ext>
            </a:extLst>
          </p:cNvPr>
          <p:cNvSpPr txBox="1">
            <a:spLocks noGrp="1"/>
          </p:cNvSpPr>
          <p:nvPr>
            <p:ph type="body" idx="4294967295"/>
          </p:nvPr>
        </p:nvSpPr>
        <p:spPr/>
        <p:txBody>
          <a:bodyPr/>
          <a:lstStyle/>
          <a:p>
            <a:pPr lvl="0"/>
            <a:r>
              <a:rPr lang="fr-FR"/>
              <a:t>Pouvoir identifier où l’on en est (constat) et où l’on en sera réellement (projection, par anticipation, sur la ﬁn du projet) .</a:t>
            </a:r>
          </a:p>
          <a:p>
            <a:pPr lvl="0"/>
            <a:r>
              <a:rPr lang="fr-FR"/>
              <a:t>Nécessité d'avoir un suivi rigoureux (indicateurs du tableau de bord pertinents).</a:t>
            </a:r>
          </a:p>
          <a:p>
            <a:pPr lvl="0"/>
            <a:r>
              <a:rPr lang="fr-FR"/>
              <a:t>Démarche classique : suivre et analyser les écarts par rapport à un plan préétabli ;</a:t>
            </a:r>
          </a:p>
          <a:p>
            <a:pPr lvl="0"/>
            <a:r>
              <a:rPr lang="fr-FR" b="1"/>
              <a:t>Démarche agile : </a:t>
            </a:r>
            <a:r>
              <a:rPr lang="fr-FR"/>
              <a:t>s’adapter en permanence pour mieux progresser vers l’objectif que l’on s’est fixé.</a:t>
            </a:r>
          </a:p>
          <a:p>
            <a:pPr lvl="0"/>
            <a:r>
              <a:rPr lang="fr-FR" b="1"/>
              <a:t>Indicateurs :</a:t>
            </a:r>
            <a:r>
              <a:rPr lang="fr-FR"/>
              <a:t> performance, qualité, risque.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0877635-61CC-4BC5-BA35-FE25C47E1D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1E63CF-A276-462C-A0B1-0DF9ECDB8EAD}" type="slidenum">
              <a:t>114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C47D676-56C9-4D1B-A9F9-7D16A44A8C19}"/>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a:t>
            </a:r>
          </a:p>
        </p:txBody>
      </p:sp>
      <p:sp>
        <p:nvSpPr>
          <p:cNvPr id="4" name="Espace réservé du texte 2">
            <a:extLst>
              <a:ext uri="{FF2B5EF4-FFF2-40B4-BE49-F238E27FC236}">
                <a16:creationId xmlns:a16="http://schemas.microsoft.com/office/drawing/2014/main" id="{CDE26A31-A9F2-41B4-8C79-33E5EF4F793D}"/>
              </a:ext>
            </a:extLst>
          </p:cNvPr>
          <p:cNvSpPr txBox="1">
            <a:spLocks noGrp="1"/>
          </p:cNvSpPr>
          <p:nvPr>
            <p:ph type="body" idx="4294967295"/>
          </p:nvPr>
        </p:nvSpPr>
        <p:spPr/>
        <p:txBody>
          <a:bodyPr/>
          <a:lstStyle/>
          <a:p>
            <a:pPr lvl="0"/>
            <a:r>
              <a:rPr lang="fr-FR"/>
              <a:t>Performance d’un projet à un instant t = la part de l’ensemble des travaux qui a été réellement réalisée : </a:t>
            </a:r>
            <a:br>
              <a:rPr lang="fr-FR"/>
            </a:br>
            <a:r>
              <a:rPr lang="fr-FR"/>
              <a:t>« Qu’avons-nous produit, à ce jour ? »</a:t>
            </a:r>
          </a:p>
          <a:p>
            <a:pPr lvl="0"/>
            <a:r>
              <a:rPr lang="fr-FR"/>
              <a:t>Démarche classique : technique de la valeur acquise (EVM : Earned Value Management).</a:t>
            </a:r>
          </a:p>
          <a:p>
            <a:pPr lvl="0"/>
            <a:r>
              <a:rPr lang="fr-FR" b="1"/>
              <a:t>Démarche agile : </a:t>
            </a:r>
            <a:r>
              <a:rPr lang="fr-FR"/>
              <a:t>la performance ou l’avancement technique se mesure, non pas à l’avancement des activités, mais au </a:t>
            </a:r>
            <a:r>
              <a:rPr lang="fr-FR" b="1"/>
              <a:t>nombre de fonctionnalités développées et validées par le client.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D57BF5-D1CA-45BC-BC2D-04158EEA7A3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ECE666F-39DE-49A2-9522-829B971A8869}" type="slidenum">
              <a:t>115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4CBC4FA-F598-475F-9049-3D1DCC92FAA1}"/>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(2)</a:t>
            </a:r>
          </a:p>
        </p:txBody>
      </p:sp>
      <p:sp>
        <p:nvSpPr>
          <p:cNvPr id="4" name="Espace réservé du texte 2">
            <a:extLst>
              <a:ext uri="{FF2B5EF4-FFF2-40B4-BE49-F238E27FC236}">
                <a16:creationId xmlns:a16="http://schemas.microsoft.com/office/drawing/2014/main" id="{DEAD9663-3A77-4728-A911-6F5D78AD34E5}"/>
              </a:ext>
            </a:extLst>
          </p:cNvPr>
          <p:cNvSpPr txBox="1">
            <a:spLocks noGrp="1"/>
          </p:cNvSpPr>
          <p:nvPr>
            <p:ph type="body" idx="4294967295"/>
          </p:nvPr>
        </p:nvSpPr>
        <p:spPr/>
        <p:txBody>
          <a:bodyPr/>
          <a:lstStyle/>
          <a:p>
            <a:pPr lvl="0"/>
            <a:r>
              <a:rPr lang="fr-FR"/>
              <a:t>Burndown chart : le travail restant à faire qui décroît avec l’avancement du projet.</a:t>
            </a:r>
          </a:p>
          <a:p>
            <a:pPr lvl="0"/>
            <a:r>
              <a:rPr lang="fr-FR"/>
              <a:t>Burnup chart : matérialise le nombre de fonctionnalités implémentées au fur et à mesure.</a:t>
            </a:r>
          </a:p>
          <a:p>
            <a:pPr lvl="0"/>
            <a:endParaRPr lang="fr-FR"/>
          </a:p>
        </p:txBody>
      </p:sp>
      <p:pic>
        <p:nvPicPr>
          <p:cNvPr id="5" name="Image 4">
            <a:extLst>
              <a:ext uri="{FF2B5EF4-FFF2-40B4-BE49-F238E27FC236}">
                <a16:creationId xmlns:a16="http://schemas.microsoft.com/office/drawing/2014/main" id="{FAB308CA-FD9D-4EC6-A0F4-0EA9FBF5CA84}"/>
              </a:ext>
            </a:extLst>
          </p:cNvPr>
          <p:cNvPicPr>
            <a:picLocks noChangeAspect="1"/>
          </p:cNvPicPr>
          <p:nvPr/>
        </p:nvPicPr>
        <p:blipFill>
          <a:blip r:embed="rId3">
            <a:lum/>
            <a:alphaModFix/>
          </a:blip>
          <a:srcRect/>
          <a:stretch>
            <a:fillRect/>
          </a:stretch>
        </p:blipFill>
        <p:spPr>
          <a:xfrm>
            <a:off x="926278" y="3528724"/>
            <a:ext cx="8512561" cy="3257275"/>
          </a:xfrm>
          <a:prstGeom prst="rect">
            <a:avLst/>
          </a:prstGeom>
          <a:noFill/>
          <a:ln cap="flat">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1811D0-8C90-4E4D-8495-ABA1A19874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588EF7A-00B0-4497-941C-9FFA7D0C47F6}" type="slidenum">
              <a:t>116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BF167B6-51C2-4E58-A49D-4C49C2F6351D}"/>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(3)</a:t>
            </a:r>
          </a:p>
        </p:txBody>
      </p:sp>
      <p:sp>
        <p:nvSpPr>
          <p:cNvPr id="4" name="Espace réservé du texte 2">
            <a:extLst>
              <a:ext uri="{FF2B5EF4-FFF2-40B4-BE49-F238E27FC236}">
                <a16:creationId xmlns:a16="http://schemas.microsoft.com/office/drawing/2014/main" id="{5BF53820-09CA-4D4F-84DC-A1B0622F0CD4}"/>
              </a:ext>
            </a:extLst>
          </p:cNvPr>
          <p:cNvSpPr txBox="1">
            <a:spLocks noGrp="1"/>
          </p:cNvSpPr>
          <p:nvPr>
            <p:ph type="body" idx="4294967295"/>
          </p:nvPr>
        </p:nvSpPr>
        <p:spPr/>
        <p:txBody>
          <a:bodyPr/>
          <a:lstStyle/>
          <a:p>
            <a:pPr lvl="0"/>
            <a:r>
              <a:rPr lang="fr-FR"/>
              <a:t>Mise à jour quotidienne par la saisie du travail restant à faire. Chaque collaborateur évalue la quantité de travail qu’il considère devoir consommer pour la réalisation des activités dont il a la responsabilité ; certaines d’entre elles peuvent se révéler plus coûteuses que prévu, d’autres suivent l’estimation initiale.</a:t>
            </a:r>
          </a:p>
          <a:p>
            <a:pPr lvl="0"/>
            <a:r>
              <a:rPr lang="fr-FR"/>
              <a:t>Mesurer l’écart entre la courbe idéale du départ et la réalité du projet.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50E400-219A-4C9E-99B3-7C3D9A1D98C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D6CC08-2E8D-41B8-BEF2-41176F8A7605}" type="slidenum">
              <a:t>117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2941A7C-6676-4D65-B671-C401DC4D2DCA}"/>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a:t>
            </a:r>
          </a:p>
        </p:txBody>
      </p:sp>
      <p:sp>
        <p:nvSpPr>
          <p:cNvPr id="4" name="Espace réservé du texte 2">
            <a:extLst>
              <a:ext uri="{FF2B5EF4-FFF2-40B4-BE49-F238E27FC236}">
                <a16:creationId xmlns:a16="http://schemas.microsoft.com/office/drawing/2014/main" id="{81DD22B3-2DCC-420D-A33E-32AABB7B1D9C}"/>
              </a:ext>
            </a:extLst>
          </p:cNvPr>
          <p:cNvSpPr txBox="1">
            <a:spLocks noGrp="1"/>
          </p:cNvSpPr>
          <p:nvPr>
            <p:ph type="body" idx="4294967295"/>
          </p:nvPr>
        </p:nvSpPr>
        <p:spPr/>
        <p:txBody>
          <a:bodyPr/>
          <a:lstStyle/>
          <a:p>
            <a:pPr lvl="0"/>
            <a:r>
              <a:rPr lang="fr-FR"/>
              <a:t>Les activités réalisées ou les fonctionnalités développées doivent remplir les critères d’évaluation et satisfaire le client !.</a:t>
            </a:r>
          </a:p>
          <a:p>
            <a:pPr lvl="0"/>
            <a:r>
              <a:rPr lang="fr-FR"/>
              <a:t>La non-qualité peut se résumer </a:t>
            </a:r>
            <a:br>
              <a:rPr lang="fr-FR"/>
            </a:br>
            <a:r>
              <a:rPr lang="fr-FR"/>
              <a:t>et prend des formes </a:t>
            </a:r>
            <a:br>
              <a:rPr lang="fr-FR"/>
            </a:br>
            <a:r>
              <a:rPr lang="fr-FR"/>
              <a:t>différentes : </a:t>
            </a:r>
            <a:br>
              <a:rPr lang="fr-FR"/>
            </a:br>
            <a:r>
              <a:rPr lang="fr-FR"/>
              <a:t>- non-conformités, </a:t>
            </a:r>
            <a:br>
              <a:rPr lang="fr-FR"/>
            </a:br>
            <a:r>
              <a:rPr lang="fr-FR"/>
              <a:t>- anomalies, </a:t>
            </a:r>
            <a:br>
              <a:rPr lang="fr-FR"/>
            </a:br>
            <a:r>
              <a:rPr lang="fr-FR"/>
              <a:t>- bogues, </a:t>
            </a:r>
            <a:br>
              <a:rPr lang="fr-FR"/>
            </a:br>
            <a:r>
              <a:rPr lang="fr-FR"/>
              <a:t>- sur-qualité, </a:t>
            </a:r>
            <a:br>
              <a:rPr lang="fr-FR"/>
            </a:br>
            <a:r>
              <a:rPr lang="fr-FR"/>
              <a:t>- gaspillage…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F6013F-AFFB-4894-921F-958D6F69D72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57A577-C4C0-40DC-A409-399FC2E2D8A6}" type="slidenum">
              <a:t>118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5B370-670D-415E-83EE-063D815F2662}"/>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contrôle</a:t>
            </a:r>
          </a:p>
        </p:txBody>
      </p:sp>
      <p:sp>
        <p:nvSpPr>
          <p:cNvPr id="4" name="Espace réservé du texte 2">
            <a:extLst>
              <a:ext uri="{FF2B5EF4-FFF2-40B4-BE49-F238E27FC236}">
                <a16:creationId xmlns:a16="http://schemas.microsoft.com/office/drawing/2014/main" id="{343CF461-3324-42F6-84BC-83D32DC19123}"/>
              </a:ext>
            </a:extLst>
          </p:cNvPr>
          <p:cNvSpPr txBox="1">
            <a:spLocks noGrp="1"/>
          </p:cNvSpPr>
          <p:nvPr>
            <p:ph type="body" idx="4294967295"/>
          </p:nvPr>
        </p:nvSpPr>
        <p:spPr/>
        <p:txBody>
          <a:bodyPr/>
          <a:lstStyle/>
          <a:p>
            <a:pPr lvl="0"/>
            <a:r>
              <a:rPr lang="fr-FR"/>
              <a:t>Contrôle qualité : effort de détection des défauts</a:t>
            </a:r>
          </a:p>
          <a:p>
            <a:pPr lvl="0"/>
            <a:r>
              <a:rPr lang="fr-FR"/>
              <a:t>Peut être déclenché après les développements, considérant que, pour effectuer ces contrôles, les activités de codage doivent être achevées. Mais il peut être également mené dès les premiers développements aﬁn de dépister et de corriger au plus tôt d’éventuelles anomalies.</a:t>
            </a:r>
          </a:p>
          <a:p>
            <a:pPr lvl="0"/>
            <a:r>
              <a:rPr lang="fr-FR"/>
              <a:t>Moyens de prévenir la non-qualité : test, les revues ou les audits.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EB5AC07-4301-4ABC-9D02-0D0AA9DA1EB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BFAE5A-4E77-4C58-B1FB-309CF8BE6491}" type="slidenum">
              <a:t>119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735DD71-BE00-449B-986F-3494F9A4F773}"/>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types de test</a:t>
            </a:r>
          </a:p>
        </p:txBody>
      </p:sp>
      <p:sp>
        <p:nvSpPr>
          <p:cNvPr id="4" name="Espace réservé du texte 2">
            <a:extLst>
              <a:ext uri="{FF2B5EF4-FFF2-40B4-BE49-F238E27FC236}">
                <a16:creationId xmlns:a16="http://schemas.microsoft.com/office/drawing/2014/main" id="{AB161719-7FEA-4B4E-A7B3-1E50999F8220}"/>
              </a:ext>
            </a:extLst>
          </p:cNvPr>
          <p:cNvSpPr txBox="1">
            <a:spLocks noGrp="1"/>
          </p:cNvSpPr>
          <p:nvPr>
            <p:ph type="body" idx="4294967295"/>
          </p:nvPr>
        </p:nvSpPr>
        <p:spPr/>
        <p:txBody>
          <a:bodyPr/>
          <a:lstStyle/>
          <a:p>
            <a:pPr lvl="0"/>
            <a:r>
              <a:rPr lang="fr-FR" b="1"/>
              <a:t>Fonctionnel :</a:t>
            </a:r>
            <a:r>
              <a:rPr lang="fr-FR"/>
              <a:t> Test portant sur les fonctionnalités du système ; scénarios de test ou test case rédigés à partir des UC ou des user stories. (point de vue utilisateur)</a:t>
            </a:r>
          </a:p>
          <a:p>
            <a:pPr lvl="0"/>
            <a:r>
              <a:rPr lang="fr-FR" b="1"/>
              <a:t>Technique : </a:t>
            </a:r>
            <a:r>
              <a:rPr lang="fr-FR"/>
              <a:t>Test portant sur la satisfaction des exigences non fonctionnelles : temps de réponse, montée en charge, consommation réseau, sécurité,...</a:t>
            </a:r>
          </a:p>
          <a:p>
            <a:pPr lvl="0"/>
            <a:r>
              <a:rPr lang="fr-FR" b="1"/>
              <a:t>Interface :</a:t>
            </a:r>
            <a:r>
              <a:rPr lang="fr-FR"/>
              <a:t> Test portant sur la couche présentation, IHM, comportement des objets d’un écran (champs, menus, navigation…). + Test portant sur les interfaces entre systèmes : format des données échangées, communication en temps réel ou en batch…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970534E-72FB-45D4-BDF9-1E97E3FDA98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8A5974-F997-4D2C-9447-B8B017BF6248}" type="slidenum">
              <a:t>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14AF6CC-E76B-450E-BCC1-870D1F403B3F}"/>
              </a:ext>
            </a:extLst>
          </p:cNvPr>
          <p:cNvSpPr txBox="1">
            <a:spLocks noGrp="1"/>
          </p:cNvSpPr>
          <p:nvPr>
            <p:ph type="title" idx="4294967295"/>
          </p:nvPr>
        </p:nvSpPr>
        <p:spPr/>
        <p:txBody>
          <a:bodyPr/>
          <a:lstStyle/>
          <a:p>
            <a:pPr lvl="0"/>
            <a:r>
              <a:rPr lang="fr-FR" sz="4400" dirty="0"/>
              <a:t>Recueil des besoins</a:t>
            </a:r>
          </a:p>
        </p:txBody>
      </p:sp>
      <p:sp>
        <p:nvSpPr>
          <p:cNvPr id="4" name="Espace réservé du texte 2">
            <a:extLst>
              <a:ext uri="{FF2B5EF4-FFF2-40B4-BE49-F238E27FC236}">
                <a16:creationId xmlns:a16="http://schemas.microsoft.com/office/drawing/2014/main" id="{A4D7B9A6-F782-4B1E-9776-527AE20D6D78}"/>
              </a:ext>
            </a:extLst>
          </p:cNvPr>
          <p:cNvSpPr txBox="1">
            <a:spLocks noGrp="1"/>
          </p:cNvSpPr>
          <p:nvPr>
            <p:ph type="body" idx="4294967295"/>
          </p:nvPr>
        </p:nvSpPr>
        <p:spPr/>
        <p:txBody>
          <a:bodyPr/>
          <a:lstStyle/>
          <a:p>
            <a:pPr lvl="0">
              <a:buNone/>
            </a:pPr>
            <a:r>
              <a:rPr lang="fr-FR" b="1" dirty="0"/>
              <a:t>Problème :</a:t>
            </a:r>
            <a:r>
              <a:rPr lang="fr-FR" dirty="0"/>
              <a:t> attachement à une phase amont durant laquelle on souhaite recueillir et figer l'exhaustivité des besoins.</a:t>
            </a:r>
            <a:br>
              <a:rPr lang="fr-FR" dirty="0"/>
            </a:br>
            <a:br>
              <a:rPr lang="fr-FR" dirty="0"/>
            </a:br>
            <a:r>
              <a:rPr lang="fr-FR" dirty="0">
                <a:solidFill>
                  <a:srgbClr val="008000"/>
                </a:solidFill>
              </a:rPr>
              <a:t>Recueillir efficacement les besoins, c'est avant tout améliorer la qualité des échanges entre toutes les parties prenantes.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F432FA-D793-4237-AAE2-0EE2072C6DB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0D9F2B1-627D-4ECF-A598-70FAF44379AC}" type="slidenum">
              <a:t>120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12C08D9-4E40-42EA-9BA4-B1938E990019}"/>
              </a:ext>
            </a:extLst>
          </p:cNvPr>
          <p:cNvSpPr txBox="1">
            <a:spLocks noGrp="1"/>
          </p:cNvSpPr>
          <p:nvPr>
            <p:ph type="title" idx="4294967295"/>
          </p:nvPr>
        </p:nvSpPr>
        <p:spPr/>
        <p:txBody>
          <a:bodyPr>
            <a:spAutoFit/>
          </a:bodyPr>
          <a:lstStyle/>
          <a:p>
            <a:pPr lvl="0"/>
            <a:r>
              <a:rPr lang="fr-FR"/>
              <a:t>Dette Technique</a:t>
            </a:r>
          </a:p>
        </p:txBody>
      </p:sp>
      <p:sp>
        <p:nvSpPr>
          <p:cNvPr id="4" name="Espace réservé du texte 2">
            <a:extLst>
              <a:ext uri="{FF2B5EF4-FFF2-40B4-BE49-F238E27FC236}">
                <a16:creationId xmlns:a16="http://schemas.microsoft.com/office/drawing/2014/main" id="{CFD0E1B5-F9EB-4BBB-ADDE-29498213124D}"/>
              </a:ext>
            </a:extLst>
          </p:cNvPr>
          <p:cNvSpPr txBox="1">
            <a:spLocks noGrp="1"/>
          </p:cNvSpPr>
          <p:nvPr>
            <p:ph type="body" idx="4294967295"/>
          </p:nvPr>
        </p:nvSpPr>
        <p:spPr/>
        <p:txBody>
          <a:bodyPr/>
          <a:lstStyle/>
          <a:p>
            <a:pPr lvl="0"/>
            <a:r>
              <a:rPr lang="fr-FR"/>
              <a:t>Le code endetté de nos applications correspond au capital et les bugs représentent les intérêts. Dès lors que nous ajoutons de nouvelles fonctionnalités, le capital augmente et génère davantage de bugs et de maintenance.</a:t>
            </a:r>
          </a:p>
          <a:p>
            <a:pPr lvl="0"/>
            <a:r>
              <a:rPr lang="fr-FR"/>
              <a:t>La dette technique représente donc des parties de code non utilisées, ou dans lesquelles il est difficile d’effectuer des modifications et des évolutions.</a:t>
            </a:r>
          </a:p>
          <a:p>
            <a:pPr lvl="0"/>
            <a:r>
              <a:rPr lang="fr-FR"/>
              <a:t>La dette technique est inévitable mais encore faut-il savoir l’identifier, la catégoriser et l’expliquer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8969B2C-8DFA-4BD8-9E2D-E728A08E615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2180A04-7594-4C10-A5B5-DEDEC8442ED3}" type="slidenum">
              <a:t>121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80E744F-8949-453D-9ADD-9F9593969C53}"/>
              </a:ext>
            </a:extLst>
          </p:cNvPr>
          <p:cNvSpPr txBox="1">
            <a:spLocks noGrp="1"/>
          </p:cNvSpPr>
          <p:nvPr>
            <p:ph type="title" idx="4294967295"/>
          </p:nvPr>
        </p:nvSpPr>
        <p:spPr>
          <a:xfrm>
            <a:off x="359999" y="101160"/>
            <a:ext cx="8460001" cy="1418042"/>
          </a:xfrm>
        </p:spPr>
        <p:txBody>
          <a:bodyPr/>
          <a:lstStyle/>
          <a:p>
            <a:pPr lvl="0"/>
            <a:r>
              <a:rPr lang="fr-FR"/>
              <a:t>Se préoccuper de la </a:t>
            </a:r>
            <a:br>
              <a:rPr lang="fr-FR"/>
            </a:br>
            <a:r>
              <a:rPr lang="fr-FR"/>
              <a:t>dette technique</a:t>
            </a:r>
          </a:p>
        </p:txBody>
      </p:sp>
      <p:sp>
        <p:nvSpPr>
          <p:cNvPr id="4" name="Espace réservé du texte 2">
            <a:extLst>
              <a:ext uri="{FF2B5EF4-FFF2-40B4-BE49-F238E27FC236}">
                <a16:creationId xmlns:a16="http://schemas.microsoft.com/office/drawing/2014/main" id="{20FB6FF4-63B4-4DEA-8A15-822E2BDEB358}"/>
              </a:ext>
            </a:extLst>
          </p:cNvPr>
          <p:cNvSpPr txBox="1">
            <a:spLocks noGrp="1"/>
          </p:cNvSpPr>
          <p:nvPr>
            <p:ph type="body" idx="4294967295"/>
          </p:nvPr>
        </p:nvSpPr>
        <p:spPr/>
        <p:txBody>
          <a:bodyPr>
            <a:spAutoFit/>
          </a:bodyPr>
          <a:lstStyle/>
          <a:p>
            <a:pPr lvl="0"/>
            <a:r>
              <a:rPr lang="fr-FR"/>
              <a:t>Il est important que le Product Owner veille à ce que la dette technique de son produit soit maîtrisée. (un code propre et maintenable n’est pas une perte de temps).</a:t>
            </a:r>
          </a:p>
          <a:p>
            <a:pPr lvl="0"/>
            <a:r>
              <a:rPr lang="fr-FR"/>
              <a:t>La dette technique concerne :</a:t>
            </a:r>
          </a:p>
          <a:p>
            <a:pPr lvl="0"/>
            <a:r>
              <a:rPr lang="fr-FR"/>
              <a:t>- la maintenance</a:t>
            </a:r>
          </a:p>
          <a:p>
            <a:pPr lvl="0"/>
            <a:r>
              <a:rPr lang="fr-FR"/>
              <a:t>- l’évolutivité d’un produit</a:t>
            </a:r>
          </a:p>
          <a:p>
            <a:pPr lvl="0"/>
            <a:r>
              <a:rPr lang="fr-FR"/>
              <a:t>- la fiabilité</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E78BA7-E1CA-45A8-A34C-E86CFF63BBF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23210C-347A-4F20-A346-86383B9DD9A6}" type="slidenum">
              <a:t>122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D7B1504-F4EF-4D4C-BF72-55FB1E235A1C}"/>
              </a:ext>
            </a:extLst>
          </p:cNvPr>
          <p:cNvSpPr txBox="1">
            <a:spLocks noGrp="1"/>
          </p:cNvSpPr>
          <p:nvPr>
            <p:ph type="title" idx="4294967295"/>
          </p:nvPr>
        </p:nvSpPr>
        <p:spPr/>
        <p:txBody>
          <a:bodyPr>
            <a:spAutoFit/>
          </a:bodyPr>
          <a:lstStyle/>
          <a:p>
            <a:pPr lvl="0"/>
            <a:r>
              <a:rPr lang="fr-FR"/>
              <a:t>Catégoriser la dette technique</a:t>
            </a:r>
          </a:p>
        </p:txBody>
      </p:sp>
      <p:sp>
        <p:nvSpPr>
          <p:cNvPr id="4" name="Espace réservé du texte 2">
            <a:extLst>
              <a:ext uri="{FF2B5EF4-FFF2-40B4-BE49-F238E27FC236}">
                <a16:creationId xmlns:a16="http://schemas.microsoft.com/office/drawing/2014/main" id="{A73BE6D1-0FC8-4058-80EC-86A1E92B8A2C}"/>
              </a:ext>
            </a:extLst>
          </p:cNvPr>
          <p:cNvSpPr txBox="1">
            <a:spLocks noGrp="1"/>
          </p:cNvSpPr>
          <p:nvPr>
            <p:ph type="body" idx="4294967295"/>
          </p:nvPr>
        </p:nvSpPr>
        <p:spPr/>
        <p:txBody>
          <a:bodyPr>
            <a:spAutoFit/>
          </a:bodyPr>
          <a:lstStyle/>
          <a:p>
            <a:pPr lvl="0">
              <a:buNone/>
            </a:pPr>
            <a:r>
              <a:rPr lang="fr-FR" sz="2400">
                <a:latin typeface="Arial" pitchFamily="34"/>
              </a:rPr>
              <a:t>Le </a:t>
            </a:r>
            <a:r>
              <a:rPr lang="fr-FR" sz="2400" b="1">
                <a:latin typeface="Arial" pitchFamily="34"/>
              </a:rPr>
              <a:t>Technical Debt Quadrant </a:t>
            </a:r>
            <a:r>
              <a:rPr lang="fr-FR" sz="2400">
                <a:latin typeface="Arial" pitchFamily="34"/>
              </a:rPr>
              <a:t>(Martin Fowler) catégorise la dette technique en quatre types bien distincts :</a:t>
            </a:r>
          </a:p>
        </p:txBody>
      </p:sp>
      <p:pic>
        <p:nvPicPr>
          <p:cNvPr id="5" name="Image 4">
            <a:extLst>
              <a:ext uri="{FF2B5EF4-FFF2-40B4-BE49-F238E27FC236}">
                <a16:creationId xmlns:a16="http://schemas.microsoft.com/office/drawing/2014/main" id="{72B1F30D-B75D-42EE-9CA8-22F49A0EA1A9}"/>
              </a:ext>
            </a:extLst>
          </p:cNvPr>
          <p:cNvPicPr>
            <a:picLocks noChangeAspect="1"/>
          </p:cNvPicPr>
          <p:nvPr/>
        </p:nvPicPr>
        <p:blipFill>
          <a:blip r:embed="rId3">
            <a:lum/>
            <a:alphaModFix/>
          </a:blip>
          <a:srcRect/>
          <a:stretch>
            <a:fillRect/>
          </a:stretch>
        </p:blipFill>
        <p:spPr>
          <a:xfrm>
            <a:off x="1995842" y="2603516"/>
            <a:ext cx="5616720" cy="4046759"/>
          </a:xfrm>
          <a:prstGeom prst="rect">
            <a:avLst/>
          </a:prstGeom>
          <a:noFill/>
          <a:ln cap="flat">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0627E3-77F8-4A88-840B-BCA0BAB60A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513A03B-B8B6-4F7F-A1E5-50466769AB71}" type="slidenum">
              <a:t>123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02D5254-36EB-404F-B249-51BC102CAB5F}"/>
              </a:ext>
            </a:extLst>
          </p:cNvPr>
          <p:cNvSpPr txBox="1">
            <a:spLocks noGrp="1"/>
          </p:cNvSpPr>
          <p:nvPr>
            <p:ph type="title" idx="4294967295"/>
          </p:nvPr>
        </p:nvSpPr>
        <p:spPr/>
        <p:txBody>
          <a:bodyPr/>
          <a:lstStyle/>
          <a:p>
            <a:pPr lvl="0"/>
            <a:r>
              <a:rPr lang="fr-FR"/>
              <a:t>Mesurer la dette technique</a:t>
            </a:r>
          </a:p>
        </p:txBody>
      </p:sp>
      <p:sp>
        <p:nvSpPr>
          <p:cNvPr id="4" name="Espace réservé du texte 2">
            <a:extLst>
              <a:ext uri="{FF2B5EF4-FFF2-40B4-BE49-F238E27FC236}">
                <a16:creationId xmlns:a16="http://schemas.microsoft.com/office/drawing/2014/main" id="{8125FE00-13B7-41A0-ACAF-04FCB667A991}"/>
              </a:ext>
            </a:extLst>
          </p:cNvPr>
          <p:cNvSpPr txBox="1">
            <a:spLocks noGrp="1"/>
          </p:cNvSpPr>
          <p:nvPr>
            <p:ph type="body" idx="4294967295"/>
          </p:nvPr>
        </p:nvSpPr>
        <p:spPr/>
        <p:txBody>
          <a:bodyPr>
            <a:spAutoFit/>
          </a:bodyPr>
          <a:lstStyle/>
          <a:p>
            <a:pPr lvl="0">
              <a:buNone/>
            </a:pPr>
            <a:r>
              <a:rPr lang="fr-FR" sz="2400">
                <a:latin typeface="ArialMT" pitchFamily="18"/>
              </a:rPr>
              <a:t>Mettre en place des outils pour mesurer la dette technique :</a:t>
            </a:r>
          </a:p>
          <a:p>
            <a:pPr lvl="0">
              <a:buNone/>
            </a:pPr>
            <a:r>
              <a:rPr lang="fr-FR" sz="2400">
                <a:latin typeface="ArialMT" pitchFamily="18"/>
              </a:rPr>
              <a:t>SonarQube. Même si la pertinence de cette valeur est toujours discutable, ce qui importe est que nous avons maintenant un référentiel. Nous pouvons donc étudier l’impact de nos actions !</a:t>
            </a:r>
          </a:p>
        </p:txBody>
      </p:sp>
      <p:pic>
        <p:nvPicPr>
          <p:cNvPr id="5" name="Image 4">
            <a:extLst>
              <a:ext uri="{FF2B5EF4-FFF2-40B4-BE49-F238E27FC236}">
                <a16:creationId xmlns:a16="http://schemas.microsoft.com/office/drawing/2014/main" id="{3F93BE17-4D79-4BDF-AF47-819B6EDF252A}"/>
              </a:ext>
            </a:extLst>
          </p:cNvPr>
          <p:cNvPicPr>
            <a:picLocks noChangeAspect="1"/>
          </p:cNvPicPr>
          <p:nvPr/>
        </p:nvPicPr>
        <p:blipFill>
          <a:blip r:embed="rId3">
            <a:lum/>
            <a:alphaModFix/>
          </a:blip>
          <a:srcRect/>
          <a:stretch>
            <a:fillRect/>
          </a:stretch>
        </p:blipFill>
        <p:spPr>
          <a:xfrm>
            <a:off x="1527477" y="3634557"/>
            <a:ext cx="7006315" cy="2814477"/>
          </a:xfrm>
          <a:prstGeom prst="rect">
            <a:avLst/>
          </a:prstGeom>
          <a:noFill/>
          <a:ln cap="flat">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42A591-2CFE-4B61-906F-3DFDB06D9A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5AE7CA4-BD23-4241-96EB-D6211050CAEC}" type="slidenum">
              <a:t>124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E0C2D0-38DC-46FF-AE3C-C39B407A7600}"/>
              </a:ext>
            </a:extLst>
          </p:cNvPr>
          <p:cNvSpPr txBox="1">
            <a:spLocks noGrp="1"/>
          </p:cNvSpPr>
          <p:nvPr>
            <p:ph type="title" idx="4294967295"/>
          </p:nvPr>
        </p:nvSpPr>
        <p:spPr>
          <a:xfrm>
            <a:off x="359999" y="101160"/>
            <a:ext cx="8460001" cy="1418042"/>
          </a:xfrm>
        </p:spPr>
        <p:txBody>
          <a:bodyPr/>
          <a:lstStyle/>
          <a:p>
            <a:pPr lvl="0"/>
            <a:r>
              <a:rPr lang="fr-FR"/>
              <a:t>Réduire la dette technique</a:t>
            </a:r>
            <a:br>
              <a:rPr lang="fr-FR"/>
            </a:br>
            <a:r>
              <a:rPr lang="fr-FR"/>
              <a:t>(plan d’action)</a:t>
            </a:r>
          </a:p>
        </p:txBody>
      </p:sp>
      <p:sp>
        <p:nvSpPr>
          <p:cNvPr id="4" name="Espace réservé du texte 2">
            <a:extLst>
              <a:ext uri="{FF2B5EF4-FFF2-40B4-BE49-F238E27FC236}">
                <a16:creationId xmlns:a16="http://schemas.microsoft.com/office/drawing/2014/main" id="{129B93E3-2EA5-44AE-9C7C-1C3D3B96F7AF}"/>
              </a:ext>
            </a:extLst>
          </p:cNvPr>
          <p:cNvSpPr txBox="1">
            <a:spLocks noGrp="1"/>
          </p:cNvSpPr>
          <p:nvPr>
            <p:ph type="body" idx="4294967295"/>
          </p:nvPr>
        </p:nvSpPr>
        <p:spPr>
          <a:xfrm>
            <a:off x="323999" y="1619996"/>
            <a:ext cx="9359999" cy="5138278"/>
          </a:xfrm>
        </p:spPr>
        <p:txBody>
          <a:bodyPr/>
          <a:lstStyle/>
          <a:p>
            <a:pPr lvl="0"/>
            <a:r>
              <a:rPr lang="fr-FR" sz="2000">
                <a:latin typeface="Arial" pitchFamily="34"/>
              </a:rPr>
              <a:t>Faire la revue des indicateurs à chaque rétrospective, la dette technique sera ainsi un sujet régulièrement étudié par l’équipe.</a:t>
            </a:r>
          </a:p>
          <a:p>
            <a:pPr lvl="0">
              <a:buNone/>
            </a:pPr>
            <a:r>
              <a:rPr lang="zxx-ZZ" sz="2000" b="1">
                <a:solidFill>
                  <a:srgbClr val="F30000"/>
                </a:solidFill>
                <a:latin typeface="Arial" pitchFamily="34"/>
              </a:rPr>
              <a:t>● </a:t>
            </a:r>
            <a:r>
              <a:rPr lang="fr-FR" sz="2000" b="1">
                <a:latin typeface="Arial" pitchFamily="34"/>
              </a:rPr>
              <a:t>Indexer les estimations sur l’indicateur de dette technique ci-dessus afin de faire prendre conscience de cette dette. Ainsi, l’estimation du coût d’une fonctionnalité sera plus importante si le code est fortement endetté.</a:t>
            </a:r>
          </a:p>
          <a:p>
            <a:pPr lvl="0">
              <a:buNone/>
            </a:pPr>
            <a:r>
              <a:rPr lang="zxx-ZZ" sz="2000">
                <a:solidFill>
                  <a:srgbClr val="F30000"/>
                </a:solidFill>
                <a:latin typeface="Arial" pitchFamily="34"/>
              </a:rPr>
              <a:t>● </a:t>
            </a:r>
            <a:r>
              <a:rPr lang="fr-FR" sz="2000">
                <a:latin typeface="Arial" pitchFamily="34"/>
              </a:rPr>
              <a:t>Organiser des journées de nettoyage. Si l’équipe a du mal à maîtriser sa dette au jour le jour ou si le code est endetté de longue date, il peut être intéressant de faire cet investissement. </a:t>
            </a:r>
            <a:r>
              <a:rPr lang="fr-FR" sz="2000" b="1">
                <a:latin typeface="Arial" pitchFamily="34"/>
              </a:rPr>
              <a:t>Ne dédiez jamais tout un sprint au refactoring. Celui-ci consiste à retravailler le code source d’un logiciel sans ajouter de fonctionnalités ni corriger de bugs, mais en améliorant sa lisibilité pour simplifier sa maintenance.</a:t>
            </a:r>
          </a:p>
          <a:p>
            <a:pPr lvl="0">
              <a:buNone/>
            </a:pPr>
            <a:r>
              <a:rPr lang="fr-FR" sz="2000" b="1">
                <a:latin typeface="Arial" pitchFamily="34"/>
              </a:rPr>
              <a:t>Encourager l’équipe à proposer des refactorings sur un périmètre précis et dont la valeur est prouvée. L’équipe devra découper les sujets pour en maîtriser les potentielles dérives, comme pour les user stories </a:t>
            </a:r>
            <a:r>
              <a:rPr lang="fr-FR" sz="2000">
                <a:latin typeface="Arial" pitchFamily="34"/>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A585B3-CC5B-4CCA-82E2-0450C0067E7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18DD42E-E57F-4395-86A3-81CC2E310664}" type="slidenum">
              <a:t>125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508161C-7150-48B3-A5CB-349827A7D7C3}"/>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a:t>
            </a:r>
          </a:p>
        </p:txBody>
      </p:sp>
      <p:sp>
        <p:nvSpPr>
          <p:cNvPr id="4" name="Espace réservé du texte 2">
            <a:extLst>
              <a:ext uri="{FF2B5EF4-FFF2-40B4-BE49-F238E27FC236}">
                <a16:creationId xmlns:a16="http://schemas.microsoft.com/office/drawing/2014/main" id="{706EFD23-4ABF-443C-8FF9-BE3860E078D9}"/>
              </a:ext>
            </a:extLst>
          </p:cNvPr>
          <p:cNvSpPr txBox="1">
            <a:spLocks noGrp="1"/>
          </p:cNvSpPr>
          <p:nvPr>
            <p:ph type="body" idx="4294967295"/>
          </p:nvPr>
        </p:nvSpPr>
        <p:spPr/>
        <p:txBody>
          <a:bodyPr/>
          <a:lstStyle/>
          <a:p>
            <a:pPr lvl="0"/>
            <a:r>
              <a:rPr lang="fr-FR"/>
              <a:t>Objectif : </a:t>
            </a:r>
            <a:r>
              <a:rPr lang="fr-FR" b="1"/>
              <a:t>anticiper sur le déroulement du projet et de prendre des décisions sur les actions à mener.</a:t>
            </a:r>
          </a:p>
          <a:p>
            <a:pPr lvl="0"/>
            <a:r>
              <a:rPr lang="fr-FR"/>
              <a:t>Imagine les scénarios catastrophes, en identiﬁant les risques et les menaces qui pourraient compromettre le succès du projet.</a:t>
            </a:r>
          </a:p>
          <a:p>
            <a:pPr lvl="0">
              <a:spcAft>
                <a:spcPts val="595"/>
              </a:spcAft>
            </a:pPr>
            <a:r>
              <a:rPr lang="fr-FR" b="1"/>
              <a:t>Activités :</a:t>
            </a:r>
          </a:p>
          <a:p>
            <a:pPr lvl="0">
              <a:spcAft>
                <a:spcPts val="595"/>
              </a:spcAft>
            </a:pPr>
            <a:r>
              <a:rPr lang="fr-FR"/>
              <a:t>- Recenser et caractériser les risques .</a:t>
            </a:r>
          </a:p>
          <a:p>
            <a:pPr lvl="0">
              <a:spcAft>
                <a:spcPts val="595"/>
              </a:spcAft>
            </a:pPr>
            <a:r>
              <a:rPr lang="fr-FR"/>
              <a:t>- Analyser et valoriser les risques.</a:t>
            </a:r>
          </a:p>
          <a:p>
            <a:pPr lvl="0">
              <a:spcAft>
                <a:spcPts val="595"/>
              </a:spcAft>
            </a:pPr>
            <a:r>
              <a:rPr lang="fr-FR"/>
              <a:t>- Formaliser les risques.</a:t>
            </a:r>
          </a:p>
          <a:p>
            <a:pPr lvl="0">
              <a:spcAft>
                <a:spcPts val="595"/>
              </a:spcAft>
            </a:pPr>
            <a:r>
              <a:rPr lang="fr-FR"/>
              <a:t>- Planiﬁer les réponses aux risques.</a:t>
            </a:r>
          </a:p>
          <a:p>
            <a:pPr lvl="0">
              <a:spcAft>
                <a:spcPts val="595"/>
              </a:spcAft>
            </a:pPr>
            <a:r>
              <a:rPr lang="fr-FR"/>
              <a:t>- Surveiller et maîtriser les risques.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5EB539-2A7F-40B7-B813-FFD8E8EEA05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1457-04B2-46CD-B488-76DCED17A142}" type="slidenum">
              <a:t>126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6F8ECF-A91F-431E-BCA9-79B7FE66898E}"/>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 - actions</a:t>
            </a:r>
          </a:p>
        </p:txBody>
      </p:sp>
      <p:sp>
        <p:nvSpPr>
          <p:cNvPr id="4" name="Espace réservé du texte 2">
            <a:extLst>
              <a:ext uri="{FF2B5EF4-FFF2-40B4-BE49-F238E27FC236}">
                <a16:creationId xmlns:a16="http://schemas.microsoft.com/office/drawing/2014/main" id="{40BD19F2-57E1-4E40-A9E3-A7A88B82881E}"/>
              </a:ext>
            </a:extLst>
          </p:cNvPr>
          <p:cNvSpPr txBox="1">
            <a:spLocks noGrp="1"/>
          </p:cNvSpPr>
          <p:nvPr>
            <p:ph type="body" idx="4294967295"/>
          </p:nvPr>
        </p:nvSpPr>
        <p:spPr/>
        <p:txBody>
          <a:bodyPr/>
          <a:lstStyle/>
          <a:p>
            <a:pPr lvl="0"/>
            <a:r>
              <a:rPr lang="fr-FR"/>
              <a:t>L’évitement : compétence externe ou suppression de l'exigence.</a:t>
            </a:r>
          </a:p>
          <a:p>
            <a:pPr lvl="0"/>
            <a:r>
              <a:rPr lang="fr-FR"/>
              <a:t>Le transfert vers un tiers (sous-traitant).</a:t>
            </a:r>
          </a:p>
          <a:p>
            <a:pPr lvl="0"/>
            <a:r>
              <a:rPr lang="fr-FR"/>
              <a:t>La réduction.</a:t>
            </a:r>
          </a:p>
          <a:p>
            <a:pPr lvl="0"/>
            <a:r>
              <a:rPr lang="fr-FR"/>
              <a:t>L’acceptation.</a:t>
            </a:r>
          </a:p>
          <a:p>
            <a:pPr lvl="0"/>
            <a:r>
              <a:rPr lang="fr-FR"/>
              <a:t>La surveillance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CD8997-BBC0-4542-BC0C-B1F4E7892BB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BD5C09-0196-4A2E-A714-32CCC0C9503C}" type="slidenum">
              <a:t>127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E6C809F-AA3F-49F7-AF83-96A4F39FF99F}"/>
              </a:ext>
            </a:extLst>
          </p:cNvPr>
          <p:cNvSpPr txBox="1">
            <a:spLocks noGrp="1"/>
          </p:cNvSpPr>
          <p:nvPr>
            <p:ph type="title" idx="4294967295"/>
          </p:nvPr>
        </p:nvSpPr>
        <p:spPr/>
        <p:txBody>
          <a:bodyPr/>
          <a:lstStyle/>
          <a:p>
            <a:pPr lvl="0"/>
            <a:r>
              <a:rPr lang="fr-FR" sz="3600"/>
              <a:t>Présentation des indicateurs de suivi </a:t>
            </a:r>
            <a:br>
              <a:rPr lang="fr-FR" sz="3600"/>
            </a:br>
            <a:r>
              <a:rPr lang="fr-FR" sz="3600"/>
              <a:t>et pilotage</a:t>
            </a:r>
          </a:p>
        </p:txBody>
      </p:sp>
      <p:sp>
        <p:nvSpPr>
          <p:cNvPr id="4" name="Espace réservé du texte 2">
            <a:extLst>
              <a:ext uri="{FF2B5EF4-FFF2-40B4-BE49-F238E27FC236}">
                <a16:creationId xmlns:a16="http://schemas.microsoft.com/office/drawing/2014/main" id="{753E1F88-873C-4D83-A9C7-38FBFDA52C79}"/>
              </a:ext>
            </a:extLst>
          </p:cNvPr>
          <p:cNvSpPr txBox="1">
            <a:spLocks noGrp="1"/>
          </p:cNvSpPr>
          <p:nvPr>
            <p:ph type="body" idx="4294967295"/>
          </p:nvPr>
        </p:nvSpPr>
        <p:spPr>
          <a:xfrm>
            <a:off x="359999" y="1619996"/>
            <a:ext cx="9359999" cy="5334115"/>
          </a:xfrm>
        </p:spPr>
        <p:txBody>
          <a:bodyPr/>
          <a:lstStyle/>
          <a:p>
            <a:pPr lvl="0">
              <a:spcAft>
                <a:spcPts val="565"/>
              </a:spcAft>
            </a:pPr>
            <a:r>
              <a:rPr lang="fr-FR" sz="2400" b="1"/>
              <a:t>Reporting transparent (ne pas dissimuler au PO).</a:t>
            </a:r>
          </a:p>
          <a:p>
            <a:pPr lvl="0">
              <a:spcAft>
                <a:spcPts val="565"/>
              </a:spcAft>
            </a:pPr>
            <a:r>
              <a:rPr lang="fr-FR" sz="2400" b="1"/>
              <a:t>Indicateurs à présenter :</a:t>
            </a:r>
          </a:p>
          <a:p>
            <a:pPr lvl="0">
              <a:spcAft>
                <a:spcPts val="565"/>
              </a:spcAft>
            </a:pPr>
            <a:r>
              <a:rPr lang="fr-FR" sz="2400"/>
              <a:t>- l’avancement technique, exprimé en pourcentage ou en nombre de fonctionnalités développées ;</a:t>
            </a:r>
          </a:p>
          <a:p>
            <a:pPr lvl="0">
              <a:spcAft>
                <a:spcPts val="565"/>
              </a:spcAft>
            </a:pPr>
            <a:r>
              <a:rPr lang="fr-FR" sz="2400"/>
              <a:t>- l’écart en coût et en délai, au moment du point d’avancement et à l’achèvement du projet ;</a:t>
            </a:r>
          </a:p>
          <a:p>
            <a:pPr lvl="0">
              <a:spcAft>
                <a:spcPts val="565"/>
              </a:spcAft>
            </a:pPr>
            <a:r>
              <a:rPr lang="fr-FR" sz="2400"/>
              <a:t>- l’estimation du reste à faire, en nombre de fonctionnalités, en jour/homme ou en points ;</a:t>
            </a:r>
          </a:p>
          <a:p>
            <a:pPr lvl="0">
              <a:spcAft>
                <a:spcPts val="565"/>
              </a:spcAft>
            </a:pPr>
            <a:r>
              <a:rPr lang="fr-FR" sz="2400"/>
              <a:t>- le nombre de tests rédigés, passés ; le pourcentage de tests passés avec succès ;</a:t>
            </a:r>
          </a:p>
          <a:p>
            <a:pPr lvl="0">
              <a:spcAft>
                <a:spcPts val="565"/>
              </a:spcAft>
            </a:pPr>
            <a:r>
              <a:rPr lang="fr-FR" sz="2400"/>
              <a:t>- le nombre d’anomalies, leur répartition par type ;</a:t>
            </a:r>
          </a:p>
          <a:p>
            <a:pPr lvl="0">
              <a:spcAft>
                <a:spcPts val="565"/>
              </a:spcAft>
            </a:pPr>
            <a:r>
              <a:rPr lang="fr-FR" sz="2400"/>
              <a:t>- l’état des risques ;</a:t>
            </a:r>
          </a:p>
          <a:p>
            <a:pPr lvl="0">
              <a:spcAft>
                <a:spcPts val="565"/>
              </a:spcAft>
            </a:pPr>
            <a:r>
              <a:rPr lang="fr-FR" sz="2400"/>
              <a:t>- les faits marquants depuis le dernier rapport, les décisions prises, les actions mises en œuvre…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B25180-C61B-4337-912A-679ED7A9EEE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63D386-90E5-4DD7-B394-24FC3148FF31}" type="slidenum">
              <a:t>128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B5D2B4-2483-4663-A489-D62DC430FE38}"/>
              </a:ext>
            </a:extLst>
          </p:cNvPr>
          <p:cNvSpPr txBox="1">
            <a:spLocks noGrp="1"/>
          </p:cNvSpPr>
          <p:nvPr>
            <p:ph type="title" idx="4294967295"/>
          </p:nvPr>
        </p:nvSpPr>
        <p:spPr/>
        <p:txBody>
          <a:bodyPr/>
          <a:lstStyle/>
          <a:p>
            <a:pPr lvl="0"/>
            <a:r>
              <a:rPr lang="fr-FR" sz="3600"/>
              <a:t>Présentation des indicateurs </a:t>
            </a:r>
            <a:br>
              <a:rPr lang="fr-FR" sz="3600"/>
            </a:br>
            <a:r>
              <a:rPr lang="fr-FR" sz="3600" b="1"/>
              <a:t>Tasks board</a:t>
            </a:r>
          </a:p>
        </p:txBody>
      </p:sp>
      <p:pic>
        <p:nvPicPr>
          <p:cNvPr id="4" name="Image 3">
            <a:extLst>
              <a:ext uri="{FF2B5EF4-FFF2-40B4-BE49-F238E27FC236}">
                <a16:creationId xmlns:a16="http://schemas.microsoft.com/office/drawing/2014/main" id="{12079343-6EF6-49AC-B596-539E0CE4B861}"/>
              </a:ext>
            </a:extLst>
          </p:cNvPr>
          <p:cNvPicPr>
            <a:picLocks noChangeAspect="1"/>
          </p:cNvPicPr>
          <p:nvPr/>
        </p:nvPicPr>
        <p:blipFill>
          <a:blip r:embed="rId3">
            <a:lum/>
            <a:alphaModFix/>
          </a:blip>
          <a:srcRect/>
          <a:stretch>
            <a:fillRect/>
          </a:stretch>
        </p:blipFill>
        <p:spPr>
          <a:xfrm>
            <a:off x="1717919" y="3143515"/>
            <a:ext cx="6259680" cy="3794403"/>
          </a:xfrm>
          <a:prstGeom prst="rect">
            <a:avLst/>
          </a:prstGeom>
          <a:noFill/>
          <a:ln cap="flat">
            <a:noFill/>
          </a:ln>
        </p:spPr>
      </p:pic>
      <p:sp>
        <p:nvSpPr>
          <p:cNvPr id="5" name="Espace réservé du texte 3">
            <a:extLst>
              <a:ext uri="{FF2B5EF4-FFF2-40B4-BE49-F238E27FC236}">
                <a16:creationId xmlns:a16="http://schemas.microsoft.com/office/drawing/2014/main" id="{4352E142-F890-4B15-BE26-03A13999388F}"/>
              </a:ext>
            </a:extLst>
          </p:cNvPr>
          <p:cNvSpPr txBox="1">
            <a:spLocks noGrp="1"/>
          </p:cNvSpPr>
          <p:nvPr>
            <p:ph type="body" idx="4294967295"/>
          </p:nvPr>
        </p:nvSpPr>
        <p:spPr/>
        <p:txBody>
          <a:bodyPr/>
          <a:lstStyle/>
          <a:p>
            <a:pPr lvl="0">
              <a:spcAft>
                <a:spcPts val="595"/>
              </a:spcAft>
            </a:pPr>
            <a:r>
              <a:rPr lang="fr-FR" sz="2000"/>
              <a:t>Formalise : tableau+post-it ou logiciel dédié</a:t>
            </a:r>
          </a:p>
          <a:p>
            <a:pPr lvl="0">
              <a:spcAft>
                <a:spcPts val="595"/>
              </a:spcAft>
            </a:pPr>
            <a:r>
              <a:rPr lang="fr-FR" sz="2000"/>
              <a:t>Chaque membre de l’équipe prend une carte dans la 2ème colonne, y inscrit ses initiales et la déplace, au fur et à mesure que le travail s’achève… Les tâches ne sont pas affectées aux collaborateurs mais choisies par eux sur la base du volontariat.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2DB12C0-14C2-4372-A39F-CD184C1A55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8FE5F8-EA79-44FD-8814-BB7113CD1AFC}" type="slidenum">
              <a:t>129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EA737-AF48-42C3-9075-1DF0DAFCEC89}"/>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a:t>
            </a:r>
          </a:p>
        </p:txBody>
      </p:sp>
      <p:sp>
        <p:nvSpPr>
          <p:cNvPr id="4" name="Espace réservé du texte 2">
            <a:extLst>
              <a:ext uri="{FF2B5EF4-FFF2-40B4-BE49-F238E27FC236}">
                <a16:creationId xmlns:a16="http://schemas.microsoft.com/office/drawing/2014/main" id="{40A1D716-A14E-4920-A581-5D17EC312A95}"/>
              </a:ext>
            </a:extLst>
          </p:cNvPr>
          <p:cNvSpPr txBox="1">
            <a:spLocks noGrp="1"/>
          </p:cNvSpPr>
          <p:nvPr>
            <p:ph type="body" idx="4294967295"/>
          </p:nvPr>
        </p:nvSpPr>
        <p:spPr/>
        <p:txBody>
          <a:bodyPr/>
          <a:lstStyle/>
          <a:p>
            <a:pPr lvl="0"/>
            <a:r>
              <a:rPr lang="fr-FR" sz="2400"/>
              <a:t>Chaque rectangle représente un thème ou un sous-ensemble de fonctionnalités dans une release : il indique le nom du thème, le nombre de fonctionnalités, le nombre de points estimé pour ces fonctionnalités et le pourcentage de fonctionnalités achevées dans une barre de progression.</a:t>
            </a:r>
          </a:p>
          <a:p>
            <a:pPr lvl="0"/>
            <a:r>
              <a:rPr lang="fr-FR" sz="2400"/>
              <a:t>Particulièrement adapté sur des gros projets avec un nombre important de fonctionnalités que l’on regroupe par thèmes.</a:t>
            </a:r>
          </a:p>
        </p:txBody>
      </p:sp>
      <p:pic>
        <p:nvPicPr>
          <p:cNvPr id="5" name="Image 4">
            <a:extLst>
              <a:ext uri="{FF2B5EF4-FFF2-40B4-BE49-F238E27FC236}">
                <a16:creationId xmlns:a16="http://schemas.microsoft.com/office/drawing/2014/main" id="{5B33B461-CF1C-41CD-A334-57FD7EDF6220}"/>
              </a:ext>
            </a:extLst>
          </p:cNvPr>
          <p:cNvPicPr>
            <a:picLocks noChangeAspect="1"/>
          </p:cNvPicPr>
          <p:nvPr/>
        </p:nvPicPr>
        <p:blipFill>
          <a:blip r:embed="rId3">
            <a:lum/>
            <a:alphaModFix/>
          </a:blip>
          <a:srcRect/>
          <a:stretch>
            <a:fillRect/>
          </a:stretch>
        </p:blipFill>
        <p:spPr>
          <a:xfrm>
            <a:off x="2027517" y="4474799"/>
            <a:ext cx="6011640" cy="2277358"/>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EAC19F-D0EF-4EE6-848D-587FDCE09AD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FD6D6-A458-4A4D-B797-0A227D8E735A}" type="slidenum">
              <a:t>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7CAAF1F-CCAC-457F-A289-5DC64AB77420}"/>
              </a:ext>
            </a:extLst>
          </p:cNvPr>
          <p:cNvSpPr txBox="1">
            <a:spLocks noGrp="1"/>
          </p:cNvSpPr>
          <p:nvPr>
            <p:ph type="title" idx="4294967295"/>
          </p:nvPr>
        </p:nvSpPr>
        <p:spPr/>
        <p:txBody>
          <a:bodyPr/>
          <a:lstStyle/>
          <a:p>
            <a:pPr lvl="0"/>
            <a:r>
              <a:rPr lang="fr-FR"/>
              <a:t>Difficultés</a:t>
            </a:r>
          </a:p>
        </p:txBody>
      </p:sp>
      <p:sp>
        <p:nvSpPr>
          <p:cNvPr id="4" name="Espace réservé du texte 2">
            <a:extLst>
              <a:ext uri="{FF2B5EF4-FFF2-40B4-BE49-F238E27FC236}">
                <a16:creationId xmlns:a16="http://schemas.microsoft.com/office/drawing/2014/main" id="{53B76080-51AC-46FE-81B1-DCA11D599B5E}"/>
              </a:ext>
            </a:extLst>
          </p:cNvPr>
          <p:cNvSpPr txBox="1">
            <a:spLocks noGrp="1"/>
          </p:cNvSpPr>
          <p:nvPr>
            <p:ph type="body" idx="4294967295"/>
          </p:nvPr>
        </p:nvSpPr>
        <p:spPr>
          <a:xfrm>
            <a:off x="359999" y="1619996"/>
            <a:ext cx="9720626" cy="5138278"/>
          </a:xfrm>
        </p:spPr>
        <p:txBody>
          <a:bodyPr/>
          <a:lstStyle/>
          <a:p>
            <a:pPr lvl="0"/>
            <a:r>
              <a:rPr lang="fr-FR" dirty="0"/>
              <a:t>Mauvaise communication :</a:t>
            </a:r>
          </a:p>
          <a:p>
            <a:pPr lvl="2">
              <a:buNone/>
            </a:pPr>
            <a:r>
              <a:rPr lang="fr-FR" dirty="0"/>
              <a:t>- acheteurs / utilisateurs</a:t>
            </a:r>
            <a:br>
              <a:rPr lang="fr-FR" dirty="0"/>
            </a:br>
            <a:r>
              <a:rPr lang="fr-FR" dirty="0"/>
              <a:t>- ambiguïté de formulation = différentes interprétations</a:t>
            </a:r>
          </a:p>
          <a:p>
            <a:pPr lvl="0"/>
            <a:r>
              <a:rPr lang="fr-FR" dirty="0"/>
              <a:t>L'illusoire exhaustivité :</a:t>
            </a:r>
          </a:p>
          <a:p>
            <a:pPr lvl="0">
              <a:buNone/>
            </a:pPr>
            <a:r>
              <a:rPr lang="fr-FR" dirty="0"/>
              <a:t>- vouloir décrire intégralement les besoins dès le début.</a:t>
            </a:r>
          </a:p>
          <a:p>
            <a:pPr lvl="0"/>
            <a:r>
              <a:rPr lang="fr-FR" dirty="0"/>
              <a:t>Défaillance du client :</a:t>
            </a:r>
          </a:p>
          <a:p>
            <a:pPr lvl="0">
              <a:buNone/>
            </a:pPr>
            <a:r>
              <a:rPr lang="fr-FR" dirty="0"/>
              <a:t>- expression des besoins réduite au strict minimum.</a:t>
            </a:r>
          </a:p>
          <a:p>
            <a:pPr lvl="0">
              <a:buNone/>
            </a:pPr>
            <a:r>
              <a:rPr lang="fr-FR" dirty="0"/>
              <a:t>- indisponibilité du client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5BF41EC-6ACE-49C7-BB4A-70FC8282650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EE273-EDDB-4534-8F2A-C6E365D3CB73}" type="slidenum">
              <a:t>130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E832EDB-92CF-4161-8FA2-4C2F05665A47}"/>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 (2)</a:t>
            </a:r>
          </a:p>
        </p:txBody>
      </p:sp>
      <p:pic>
        <p:nvPicPr>
          <p:cNvPr id="4" name="Image 3">
            <a:extLst>
              <a:ext uri="{FF2B5EF4-FFF2-40B4-BE49-F238E27FC236}">
                <a16:creationId xmlns:a16="http://schemas.microsoft.com/office/drawing/2014/main" id="{36C10876-4243-4D24-91D4-E8DAB085767B}"/>
              </a:ext>
            </a:extLst>
          </p:cNvPr>
          <p:cNvPicPr>
            <a:picLocks noChangeAspect="1"/>
          </p:cNvPicPr>
          <p:nvPr/>
        </p:nvPicPr>
        <p:blipFill>
          <a:blip r:embed="rId3">
            <a:lum/>
            <a:alphaModFix/>
          </a:blip>
          <a:srcRect/>
          <a:stretch>
            <a:fillRect/>
          </a:stretch>
        </p:blipFill>
        <p:spPr>
          <a:xfrm>
            <a:off x="555123" y="2581561"/>
            <a:ext cx="9062280" cy="3220562"/>
          </a:xfrm>
          <a:prstGeom prst="rect">
            <a:avLst/>
          </a:prstGeom>
          <a:noFill/>
          <a:ln cap="flat">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1FD3DE-68C5-4255-800F-B13C2DFCF1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10CD56-7B1F-4C6F-9E99-C39AEF5737A3}" type="slidenum">
              <a:t>131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61E5F73-3E75-4CCC-A4ED-957A20639EF9}"/>
              </a:ext>
            </a:extLst>
          </p:cNvPr>
          <p:cNvSpPr txBox="1">
            <a:spLocks noGrp="1"/>
          </p:cNvSpPr>
          <p:nvPr>
            <p:ph type="title" idx="4294967295"/>
          </p:nvPr>
        </p:nvSpPr>
        <p:spPr>
          <a:xfrm>
            <a:off x="359999" y="101160"/>
            <a:ext cx="8460001" cy="1418042"/>
          </a:xfrm>
        </p:spPr>
        <p:txBody>
          <a:bodyPr/>
          <a:lstStyle/>
          <a:p>
            <a:pPr lvl="0"/>
            <a:r>
              <a:rPr lang="fr-FR"/>
              <a:t>Revue de Sprint</a:t>
            </a:r>
            <a:br>
              <a:rPr lang="fr-FR"/>
            </a:br>
            <a:r>
              <a:rPr lang="fr-FR"/>
              <a:t>(Sprint Review)</a:t>
            </a:r>
          </a:p>
        </p:txBody>
      </p:sp>
      <p:sp>
        <p:nvSpPr>
          <p:cNvPr id="4" name="Espace réservé du texte 2">
            <a:extLst>
              <a:ext uri="{FF2B5EF4-FFF2-40B4-BE49-F238E27FC236}">
                <a16:creationId xmlns:a16="http://schemas.microsoft.com/office/drawing/2014/main" id="{9513719A-9019-455D-9C63-457A647416E0}"/>
              </a:ext>
            </a:extLst>
          </p:cNvPr>
          <p:cNvSpPr txBox="1">
            <a:spLocks noGrp="1"/>
          </p:cNvSpPr>
          <p:nvPr>
            <p:ph type="body" idx="4294967295"/>
          </p:nvPr>
        </p:nvSpPr>
        <p:spPr/>
        <p:txBody>
          <a:bodyPr>
            <a:spAutoFit/>
          </a:bodyPr>
          <a:lstStyle/>
          <a:p>
            <a:pPr lvl="0"/>
            <a:r>
              <a:rPr lang="fr-FR"/>
              <a:t>Inspecter l’incrément produit au cours du sprint écoulé, faire un point sur l’avancement de la Release et adapter au besoin le plan et le Product Backlog.</a:t>
            </a:r>
            <a:br>
              <a:rPr lang="fr-FR"/>
            </a:br>
            <a:r>
              <a:rPr lang="fr-FR" b="1"/>
              <a:t>Durée : 4h pour un sprint d’un mois</a:t>
            </a:r>
            <a:r>
              <a:rPr lang="fr-FR"/>
              <a:t>.</a:t>
            </a:r>
          </a:p>
          <a:p>
            <a:pPr lvl="0"/>
            <a:r>
              <a:rPr lang="fr-FR"/>
              <a:t>L’équipe de développement présente à tout acteur projet intéressé (à minima le Product Owner idéalement accompagné d’utilisateurs finaux) les nouvelles fonctionnalités développées au cours du sprint.</a:t>
            </a:r>
          </a:p>
          <a:p>
            <a:pPr lvl="0"/>
            <a:r>
              <a:rPr lang="fr-FR"/>
              <a:t>Le Product Owner donne un feedback à l’équipe de développement, il accepte ou refuse les fonctionnalités présentées.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E2265C9-B904-47D3-A9E7-FBC15E9201F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C86423-287C-4B2F-AE07-9AC32F62E47E}" type="slidenum">
              <a:t>132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4D57FEF-C4CA-466A-8124-300277DA506F}"/>
              </a:ext>
            </a:extLst>
          </p:cNvPr>
          <p:cNvSpPr txBox="1">
            <a:spLocks noGrp="1"/>
          </p:cNvSpPr>
          <p:nvPr>
            <p:ph type="title" idx="4294967295"/>
          </p:nvPr>
        </p:nvSpPr>
        <p:spPr/>
        <p:txBody>
          <a:bodyPr>
            <a:spAutoFit/>
          </a:bodyPr>
          <a:lstStyle/>
          <a:p>
            <a:pPr lvl="0"/>
            <a:r>
              <a:rPr lang="fr-FR"/>
              <a:t>Revue de Sprint (2)</a:t>
            </a:r>
          </a:p>
        </p:txBody>
      </p:sp>
      <p:sp>
        <p:nvSpPr>
          <p:cNvPr id="4" name="Espace réservé du texte 2">
            <a:extLst>
              <a:ext uri="{FF2B5EF4-FFF2-40B4-BE49-F238E27FC236}">
                <a16:creationId xmlns:a16="http://schemas.microsoft.com/office/drawing/2014/main" id="{AD7413F6-FFE2-43AC-8102-B54E29F15E60}"/>
              </a:ext>
            </a:extLst>
          </p:cNvPr>
          <p:cNvSpPr txBox="1">
            <a:spLocks noGrp="1"/>
          </p:cNvSpPr>
          <p:nvPr>
            <p:ph type="body" idx="4294967295"/>
          </p:nvPr>
        </p:nvSpPr>
        <p:spPr/>
        <p:txBody>
          <a:bodyPr/>
          <a:lstStyle/>
          <a:p>
            <a:pPr lvl="0"/>
            <a:r>
              <a:rPr lang="fr-FR"/>
              <a:t>L’équipe de développement calcule sa vélocité en additionnant les points d’estimation associées aux fonctionnalités acceptées. </a:t>
            </a:r>
            <a:br>
              <a:rPr lang="fr-FR"/>
            </a:br>
            <a:r>
              <a:rPr lang="fr-FR" u="sng"/>
              <a:t>Une fonctionnalité partiellement terminée ne rapportera aucun point car une telle fonctionnalité n’est pas utilisable</a:t>
            </a:r>
            <a:r>
              <a:rPr lang="fr-FR"/>
              <a:t>. La vélocité ainsi calculée va permettre de mettre à jour le graphique d’avancement de Release et de vérifier l’avancement de cette dernière.</a:t>
            </a:r>
          </a:p>
          <a:p>
            <a:pPr lvl="0"/>
            <a:r>
              <a:rPr lang="fr-FR"/>
              <a:t>C’est l’occasion de vérifier que le nombre de sprints de la Release demeure adapté ou non.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28B30FC-BB9C-4E7C-8812-5C15F5CF77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83FD51-45FF-4119-A1AE-9696CFB69491}" type="slidenum">
              <a:t>133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C29663-D3C4-4A40-B33C-049AE1AC3CD5}"/>
              </a:ext>
            </a:extLst>
          </p:cNvPr>
          <p:cNvSpPr txBox="1">
            <a:spLocks noGrp="1"/>
          </p:cNvSpPr>
          <p:nvPr>
            <p:ph type="title" idx="4294967295"/>
          </p:nvPr>
        </p:nvSpPr>
        <p:spPr/>
        <p:txBody>
          <a:bodyPr>
            <a:spAutoFit/>
          </a:bodyPr>
          <a:lstStyle/>
          <a:p>
            <a:pPr lvl="0"/>
            <a:r>
              <a:rPr lang="fr-FR"/>
              <a:t>Sprint Retrospective</a:t>
            </a:r>
          </a:p>
        </p:txBody>
      </p:sp>
      <p:sp>
        <p:nvSpPr>
          <p:cNvPr id="4" name="Espace réservé du texte 2">
            <a:extLst>
              <a:ext uri="{FF2B5EF4-FFF2-40B4-BE49-F238E27FC236}">
                <a16:creationId xmlns:a16="http://schemas.microsoft.com/office/drawing/2014/main" id="{CFDDDA00-0B2C-444E-9AB4-047DC97C1D83}"/>
              </a:ext>
            </a:extLst>
          </p:cNvPr>
          <p:cNvSpPr txBox="1">
            <a:spLocks noGrp="1"/>
          </p:cNvSpPr>
          <p:nvPr>
            <p:ph type="body" idx="4294967295"/>
          </p:nvPr>
        </p:nvSpPr>
        <p:spPr/>
        <p:txBody>
          <a:bodyPr>
            <a:spAutoFit/>
          </a:bodyPr>
          <a:lstStyle/>
          <a:p>
            <a:pPr lvl="0"/>
            <a:r>
              <a:rPr lang="fr-FR" sz="2600"/>
              <a:t>Cette réunion est généralement animée par le Scrum Master qui s’adresse à son équipe.</a:t>
            </a:r>
            <a:br>
              <a:rPr lang="fr-FR" sz="2600"/>
            </a:br>
            <a:r>
              <a:rPr lang="fr-FR" sz="2600"/>
              <a:t>(Outil d’animation - cartes : l’art de la rétrospective)</a:t>
            </a:r>
          </a:p>
          <a:p>
            <a:pPr lvl="0"/>
            <a:r>
              <a:rPr lang="fr-FR" sz="2600"/>
              <a:t>Elle a pour but d’</a:t>
            </a:r>
            <a:r>
              <a:rPr lang="fr-FR" sz="2600" u="sng"/>
              <a:t>améliorer continuellement le processus de développement de l’équipe en mettant les idées de chacun à contribution</a:t>
            </a:r>
            <a:r>
              <a:rPr lang="fr-FR" sz="2600"/>
              <a:t>.</a:t>
            </a:r>
          </a:p>
          <a:p>
            <a:pPr lvl="0"/>
            <a:r>
              <a:rPr lang="fr-FR" sz="2600"/>
              <a:t>Durée : 3h pour un sprint d’un mois</a:t>
            </a:r>
          </a:p>
          <a:p>
            <a:pPr lvl="0"/>
            <a:r>
              <a:rPr lang="fr-FR" sz="2600"/>
              <a:t>Approche : identifier et pondérer les éléments positifs (éléments à cultiver ou source de motivation) du sprint écoulé, puis les éléments à améliorer, puis de définir un plan d’action d’amélioration (en commençant par améliorer les éléments dont la pondération est la plus forte).</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54F07F3-BA8C-4239-BD56-9C3EEC89E30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6BA34D-BE82-4980-9439-E8B50EA2BB4A}" type="slidenum">
              <a:t>134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698DC1-18F1-449E-B488-70D1CDA44431}"/>
              </a:ext>
            </a:extLst>
          </p:cNvPr>
          <p:cNvSpPr txBox="1">
            <a:spLocks noGrp="1"/>
          </p:cNvSpPr>
          <p:nvPr>
            <p:ph type="title" idx="4294967295"/>
          </p:nvPr>
        </p:nvSpPr>
        <p:spPr/>
        <p:txBody>
          <a:bodyPr>
            <a:spAutoFit/>
          </a:bodyPr>
          <a:lstStyle/>
          <a:p>
            <a:pPr lvl="0"/>
            <a:r>
              <a:rPr lang="fr-FR"/>
              <a:t>Sprint Retrospective (2)</a:t>
            </a:r>
          </a:p>
        </p:txBody>
      </p:sp>
      <p:sp>
        <p:nvSpPr>
          <p:cNvPr id="4" name="Espace réservé du texte 2">
            <a:extLst>
              <a:ext uri="{FF2B5EF4-FFF2-40B4-BE49-F238E27FC236}">
                <a16:creationId xmlns:a16="http://schemas.microsoft.com/office/drawing/2014/main" id="{A495B6C3-3AFF-43DA-B1DD-748DEFFF2231}"/>
              </a:ext>
            </a:extLst>
          </p:cNvPr>
          <p:cNvSpPr txBox="1">
            <a:spLocks noGrp="1"/>
          </p:cNvSpPr>
          <p:nvPr>
            <p:ph type="body" idx="4294967295"/>
          </p:nvPr>
        </p:nvSpPr>
        <p:spPr>
          <a:xfrm>
            <a:off x="359999" y="1475997"/>
            <a:ext cx="9359999" cy="5138278"/>
          </a:xfrm>
        </p:spPr>
        <p:txBody>
          <a:bodyPr/>
          <a:lstStyle/>
          <a:p>
            <a:pPr lvl="0"/>
            <a:r>
              <a:rPr lang="fr-FR"/>
              <a:t>Commencer par les points positifs peut être vital lorsque le sprint a été éprouvant. L’équipe aura peut être besoin de se nourrir des éléments positifs avant de s’attaquer aux éléments à améliorer.</a:t>
            </a:r>
          </a:p>
          <a:p>
            <a:pPr lvl="0"/>
            <a:r>
              <a:rPr lang="fr-FR"/>
              <a:t>Tous les domaines peuvent être abordés en rétrospective : </a:t>
            </a:r>
            <a:r>
              <a:rPr lang="fr-FR" b="1"/>
              <a:t>humain, organisationnel, pratiques, processus, outillage, qualité de vie au travail, conflits, interactions avec le métier</a:t>
            </a:r>
            <a:r>
              <a:rPr lang="fr-FR"/>
              <a:t>. Le compte rendu de la dernière rétrospective, les graphiques d’avancement de sprint et release, les événements du sprint, les feedbacks de la revue de sprint sont autant d’éléments qui alimentent les conversations.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A5B427-880D-4172-99E3-8523AA1A31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7C55BD-977B-4BAE-845F-3B2A7D7959DE}" type="slidenum">
              <a:t>135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3D6A290-FA5E-4ADF-BDB8-8EE41CA1962A}"/>
              </a:ext>
            </a:extLst>
          </p:cNvPr>
          <p:cNvSpPr txBox="1">
            <a:spLocks noGrp="1"/>
          </p:cNvSpPr>
          <p:nvPr>
            <p:ph type="title" idx="4294967295"/>
          </p:nvPr>
        </p:nvSpPr>
        <p:spPr>
          <a:xfrm>
            <a:off x="359999" y="101160"/>
            <a:ext cx="8460001" cy="1418042"/>
          </a:xfrm>
        </p:spPr>
        <p:txBody>
          <a:bodyPr/>
          <a:lstStyle/>
          <a:p>
            <a:pPr lvl="0"/>
            <a:r>
              <a:rPr lang="fr-FR"/>
              <a:t>Sprint Retrospective (3)</a:t>
            </a:r>
            <a:br>
              <a:rPr lang="fr-FR"/>
            </a:br>
            <a:r>
              <a:rPr lang="fr-FR"/>
              <a:t>Exemples de thèmes</a:t>
            </a:r>
          </a:p>
        </p:txBody>
      </p:sp>
      <p:sp>
        <p:nvSpPr>
          <p:cNvPr id="4" name="Espace réservé du texte 2">
            <a:extLst>
              <a:ext uri="{FF2B5EF4-FFF2-40B4-BE49-F238E27FC236}">
                <a16:creationId xmlns:a16="http://schemas.microsoft.com/office/drawing/2014/main" id="{0AD60CED-DDFD-4823-8882-1B11F236C983}"/>
              </a:ext>
            </a:extLst>
          </p:cNvPr>
          <p:cNvSpPr txBox="1">
            <a:spLocks noGrp="1"/>
          </p:cNvSpPr>
          <p:nvPr>
            <p:ph type="body" idx="4294967295"/>
          </p:nvPr>
        </p:nvSpPr>
        <p:spPr/>
        <p:txBody>
          <a:bodyPr/>
          <a:lstStyle/>
          <a:p>
            <a:pPr lvl="0"/>
            <a:r>
              <a:rPr lang="fr-FR" sz="2400"/>
              <a:t>Acteurs externes</a:t>
            </a:r>
          </a:p>
          <a:p>
            <a:pPr lvl="0"/>
            <a:r>
              <a:rPr lang="fr-FR" sz="2400"/>
              <a:t>Équipe</a:t>
            </a:r>
          </a:p>
          <a:p>
            <a:pPr lvl="0"/>
            <a:r>
              <a:rPr lang="fr-FR" sz="2400"/>
              <a:t>Client</a:t>
            </a:r>
          </a:p>
          <a:p>
            <a:pPr lvl="0"/>
            <a:r>
              <a:rPr lang="fr-FR" sz="2400"/>
              <a:t>Outils</a:t>
            </a:r>
          </a:p>
          <a:p>
            <a:pPr lvl="0"/>
            <a:r>
              <a:rPr lang="fr-FR" sz="2400"/>
              <a:t>Méthode</a:t>
            </a:r>
          </a:p>
          <a:p>
            <a:pPr lvl="0"/>
            <a:r>
              <a:rPr lang="fr-FR" sz="2400"/>
              <a:t>Web</a:t>
            </a:r>
          </a:p>
          <a:p>
            <a:pPr lvl="0"/>
            <a:r>
              <a:rPr lang="fr-FR" sz="2400"/>
              <a:t>Tests</a:t>
            </a:r>
          </a:p>
          <a:p>
            <a:pPr lvl="0"/>
            <a:r>
              <a:rPr lang="fr-FR" sz="2400"/>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224F53-34A7-475F-A3C6-90C644B11BA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A4E1AE-816D-456E-8E84-4E58BBBEA2E8}" type="slidenum">
              <a:t>136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355B9-E8C8-42AB-8C97-D1C7FD6900A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Agenda / Pratique</a:t>
            </a:r>
          </a:p>
        </p:txBody>
      </p:sp>
      <p:sp>
        <p:nvSpPr>
          <p:cNvPr id="4" name="Espace réservé du texte 2">
            <a:extLst>
              <a:ext uri="{FF2B5EF4-FFF2-40B4-BE49-F238E27FC236}">
                <a16:creationId xmlns:a16="http://schemas.microsoft.com/office/drawing/2014/main" id="{45918627-C3BB-4911-AD1B-952136B46662}"/>
              </a:ext>
            </a:extLst>
          </p:cNvPr>
          <p:cNvSpPr txBox="1">
            <a:spLocks noGrp="1"/>
          </p:cNvSpPr>
          <p:nvPr>
            <p:ph type="body" idx="4294967295"/>
          </p:nvPr>
        </p:nvSpPr>
        <p:spPr>
          <a:xfrm>
            <a:off x="359999" y="1619996"/>
            <a:ext cx="9359999" cy="5337718"/>
          </a:xfrm>
        </p:spPr>
        <p:txBody>
          <a:bodyPr/>
          <a:lstStyle/>
          <a:p>
            <a:pPr lvl="0">
              <a:buNone/>
            </a:pPr>
            <a:r>
              <a:rPr lang="fr-FR"/>
              <a:t>- Revue des actions prises à la rétrospective précédente</a:t>
            </a:r>
            <a:br>
              <a:rPr lang="fr-FR"/>
            </a:br>
            <a:r>
              <a:rPr lang="fr-FR"/>
              <a:t>- Collecte des données: atelier, innovation game</a:t>
            </a:r>
            <a:br>
              <a:rPr lang="fr-FR"/>
            </a:br>
            <a:r>
              <a:rPr lang="fr-FR"/>
              <a:t>- Consolidation et priorisation des sujets</a:t>
            </a:r>
            <a:br>
              <a:rPr lang="fr-FR"/>
            </a:br>
            <a:r>
              <a:rPr lang="fr-FR"/>
              <a:t>- Établir le plan d’actions</a:t>
            </a:r>
            <a:br>
              <a:rPr lang="fr-FR"/>
            </a:br>
            <a:r>
              <a:rPr lang="fr-FR"/>
              <a:t>- Clôture / ROTI (Return Of Time Invested)</a:t>
            </a:r>
          </a:p>
          <a:p>
            <a:pPr lvl="0"/>
            <a:r>
              <a:rPr lang="fr-FR" b="1"/>
              <a:t>Pratique : </a:t>
            </a:r>
            <a:br>
              <a:rPr lang="fr-FR"/>
            </a:br>
            <a:r>
              <a:rPr lang="fr-FR"/>
              <a:t>Comment garder les équipiers actifs et intéressés ?</a:t>
            </a:r>
            <a:br>
              <a:rPr lang="fr-FR"/>
            </a:br>
            <a:r>
              <a:rPr lang="fr-FR"/>
              <a:t>Comment éviter la monotonie des rétros toujours les mêmes ?</a:t>
            </a:r>
            <a:br>
              <a:rPr lang="fr-FR"/>
            </a:br>
            <a:r>
              <a:rPr lang="fr-FR"/>
              <a:t>Comment trouver une idée différente et originale à chaque itération ?</a:t>
            </a:r>
            <a:br>
              <a:rPr lang="fr-FR"/>
            </a:br>
            <a:r>
              <a:rPr lang="fr-FR"/>
              <a:t>=&gt; </a:t>
            </a:r>
            <a:r>
              <a:rPr lang="fr-FR" b="1"/>
              <a:t>innover avec des games </a:t>
            </a:r>
            <a:r>
              <a:rPr lang="fr-FR"/>
              <a:t>: Speed boats, Turn The Tables, Jeopardy,...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F14058B-D78C-4316-A1DF-E035CE8AE3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DF4947-E7F5-47EE-ABC8-D7CF26960EDF}" type="slidenum">
              <a:t>137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BCD6254-3208-4C8E-807F-36ACAF641A0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a:t>
            </a:r>
          </a:p>
        </p:txBody>
      </p:sp>
      <p:sp>
        <p:nvSpPr>
          <p:cNvPr id="4" name="Espace réservé du texte 2">
            <a:extLst>
              <a:ext uri="{FF2B5EF4-FFF2-40B4-BE49-F238E27FC236}">
                <a16:creationId xmlns:a16="http://schemas.microsoft.com/office/drawing/2014/main" id="{B450D00B-2BDC-4875-8D06-DC8F1EA6DBE3}"/>
              </a:ext>
            </a:extLst>
          </p:cNvPr>
          <p:cNvSpPr txBox="1">
            <a:spLocks noGrp="1"/>
          </p:cNvSpPr>
          <p:nvPr>
            <p:ph type="body" idx="4294967295"/>
          </p:nvPr>
        </p:nvSpPr>
        <p:spPr/>
        <p:txBody>
          <a:bodyPr/>
          <a:lstStyle/>
          <a:p>
            <a:pPr lvl="0"/>
            <a:r>
              <a:rPr lang="fr-FR"/>
              <a:t>Cet innovation game peut s’avérer utile dans différents contextes, il va permettre à l’équipe de réfléchir à sa vision et ses objectifs, à ce qui les ralentis dans</a:t>
            </a:r>
            <a:br>
              <a:rPr lang="fr-FR"/>
            </a:br>
            <a:r>
              <a:rPr lang="fr-FR"/>
              <a:t>l’atteinte de ces </a:t>
            </a:r>
            <a:br>
              <a:rPr lang="fr-FR"/>
            </a:br>
            <a:r>
              <a:rPr lang="fr-FR"/>
              <a:t>derniers, les risques </a:t>
            </a:r>
            <a:br>
              <a:rPr lang="fr-FR"/>
            </a:br>
            <a:r>
              <a:rPr lang="fr-FR"/>
              <a:t>qu’ils peuvent </a:t>
            </a:r>
            <a:br>
              <a:rPr lang="fr-FR"/>
            </a:br>
            <a:r>
              <a:rPr lang="fr-FR"/>
              <a:t>rencontrer sur le </a:t>
            </a:r>
            <a:br>
              <a:rPr lang="fr-FR"/>
            </a:br>
            <a:r>
              <a:rPr lang="fr-FR"/>
              <a:t>chemin et les bonnes </a:t>
            </a:r>
            <a:br>
              <a:rPr lang="fr-FR"/>
            </a:br>
            <a:r>
              <a:rPr lang="fr-FR"/>
              <a:t>pratiques et les forces </a:t>
            </a:r>
            <a:br>
              <a:rPr lang="fr-FR"/>
            </a:br>
            <a:r>
              <a:rPr lang="fr-FR"/>
              <a:t>qui vont les aider à </a:t>
            </a:r>
            <a:br>
              <a:rPr lang="fr-FR"/>
            </a:br>
            <a:r>
              <a:rPr lang="fr-FR"/>
              <a:t>atteindre leur but.</a:t>
            </a:r>
          </a:p>
        </p:txBody>
      </p:sp>
      <p:pic>
        <p:nvPicPr>
          <p:cNvPr id="5" name="Image 4">
            <a:extLst>
              <a:ext uri="{FF2B5EF4-FFF2-40B4-BE49-F238E27FC236}">
                <a16:creationId xmlns:a16="http://schemas.microsoft.com/office/drawing/2014/main" id="{8CCE0278-195B-4978-A6D6-C7A927DA700C}"/>
              </a:ext>
            </a:extLst>
          </p:cNvPr>
          <p:cNvPicPr>
            <a:picLocks noChangeAspect="1"/>
          </p:cNvPicPr>
          <p:nvPr/>
        </p:nvPicPr>
        <p:blipFill>
          <a:blip r:embed="rId3">
            <a:lum/>
            <a:alphaModFix/>
          </a:blip>
          <a:srcRect/>
          <a:stretch>
            <a:fillRect/>
          </a:stretch>
        </p:blipFill>
        <p:spPr>
          <a:xfrm>
            <a:off x="4682157" y="3004197"/>
            <a:ext cx="4853159" cy="3396602"/>
          </a:xfrm>
          <a:prstGeom prst="rect">
            <a:avLst/>
          </a:prstGeom>
          <a:noFill/>
          <a:ln cap="flat">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F95072-3014-474A-A626-0E61C97F944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B0F20D-D89C-4651-A672-7C3DC2010AAD}" type="slidenum">
              <a:t>138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2995CB-DD10-49AA-99BF-1DE96EE5B8CD}"/>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(2)</a:t>
            </a:r>
          </a:p>
        </p:txBody>
      </p:sp>
      <p:sp>
        <p:nvSpPr>
          <p:cNvPr id="4" name="Espace réservé du texte 2">
            <a:extLst>
              <a:ext uri="{FF2B5EF4-FFF2-40B4-BE49-F238E27FC236}">
                <a16:creationId xmlns:a16="http://schemas.microsoft.com/office/drawing/2014/main" id="{EBD2EEDA-2D29-4C11-92D8-24EB541DAF1F}"/>
              </a:ext>
            </a:extLst>
          </p:cNvPr>
          <p:cNvSpPr txBox="1">
            <a:spLocks noGrp="1"/>
          </p:cNvSpPr>
          <p:nvPr>
            <p:ph type="body" idx="4294967295"/>
          </p:nvPr>
        </p:nvSpPr>
        <p:spPr/>
        <p:txBody>
          <a:bodyPr/>
          <a:lstStyle/>
          <a:p>
            <a:pPr lvl="0">
              <a:buNone/>
            </a:pPr>
            <a:r>
              <a:rPr lang="fr-FR"/>
              <a:t>Voici ce que symbolise chacun des éléments :</a:t>
            </a:r>
          </a:p>
          <a:p>
            <a:pPr lvl="0"/>
            <a:r>
              <a:rPr lang="fr-FR"/>
              <a:t>Le bateau : l’équipe</a:t>
            </a:r>
          </a:p>
          <a:p>
            <a:pPr lvl="0"/>
            <a:r>
              <a:rPr lang="fr-FR"/>
              <a:t>L’île : les objectifs à atteindre</a:t>
            </a:r>
          </a:p>
          <a:p>
            <a:pPr lvl="0"/>
            <a:r>
              <a:rPr lang="fr-FR"/>
              <a:t>Les vents : nos forces, ce qui nous fait avancer</a:t>
            </a:r>
          </a:p>
          <a:p>
            <a:pPr lvl="0"/>
            <a:r>
              <a:rPr lang="fr-FR"/>
              <a:t>Les ancres : ce qui nous ralentit, les freins</a:t>
            </a:r>
          </a:p>
          <a:p>
            <a:pPr lvl="0"/>
            <a:r>
              <a:rPr lang="fr-FR"/>
              <a:t>Le soleil : qui je remercie, ce que j’ai aimé</a:t>
            </a:r>
          </a:p>
          <a:p>
            <a:pPr lvl="0"/>
            <a:r>
              <a:rPr lang="fr-FR"/>
              <a:t>Le rocher : les risques futurs (obstacles à venir)</a:t>
            </a:r>
          </a:p>
          <a:p>
            <a:pPr lvl="0"/>
            <a:endParaRPr lang="fr-F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3856CA1-09BE-46B8-8523-DF00E569021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D711EF-D7DA-4CA5-931C-26E6457FB25A}" type="slidenum">
              <a:t>139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F9F504-E729-4766-B119-9B56C0A31B4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(3)</a:t>
            </a:r>
          </a:p>
        </p:txBody>
      </p:sp>
      <p:sp>
        <p:nvSpPr>
          <p:cNvPr id="4" name="Espace réservé du texte 2">
            <a:extLst>
              <a:ext uri="{FF2B5EF4-FFF2-40B4-BE49-F238E27FC236}">
                <a16:creationId xmlns:a16="http://schemas.microsoft.com/office/drawing/2014/main" id="{A892012C-AD32-4C2A-B2AF-6EA452D36BEF}"/>
              </a:ext>
            </a:extLst>
          </p:cNvPr>
          <p:cNvSpPr txBox="1">
            <a:spLocks noGrp="1"/>
          </p:cNvSpPr>
          <p:nvPr>
            <p:ph type="body" idx="4294967295"/>
          </p:nvPr>
        </p:nvSpPr>
        <p:spPr/>
        <p:txBody>
          <a:bodyPr/>
          <a:lstStyle/>
          <a:p>
            <a:pPr lvl="0">
              <a:buNone/>
            </a:pPr>
            <a:r>
              <a:rPr lang="fr-FR" sz="2200" b="1"/>
              <a:t>Déroulement :</a:t>
            </a:r>
          </a:p>
          <a:p>
            <a:pPr lvl="0"/>
            <a:r>
              <a:rPr lang="fr-FR" sz="2200"/>
              <a:t>Chaque personne dispose de 5 minutes pour préparer individuellement ses post-its pour les différents éléments du dessin.</a:t>
            </a:r>
          </a:p>
          <a:p>
            <a:pPr lvl="0"/>
            <a:r>
              <a:rPr lang="fr-FR" sz="2200"/>
              <a:t>Chacun des membres de l’équipe vient coller ses post-its sur le dessin en expliquant rapidement chaque point. À cette étape, il vaut mieux déjà commencer à regrouper les post-its qui parlent du même sujet.</a:t>
            </a:r>
          </a:p>
          <a:p>
            <a:pPr lvl="0"/>
            <a:r>
              <a:rPr lang="fr-FR" sz="2200"/>
              <a:t>L’équipe vote pour le ou les sujets qui lui semble(nt) les plus prioritaires à traiter (dot voting). Limitez votre nombre de sujets, il vaut mieux s’engager sur un seul sujet sur lequel on arrivera à mettre en place les actions rapidement plutôt qu’une multitude de sujets partiellement réalisés. L’amélioration continue doit s’effectuer par petits pas mesurables.</a:t>
            </a:r>
          </a:p>
          <a:p>
            <a:pPr lvl="0"/>
            <a:r>
              <a:rPr lang="fr-FR" sz="2200"/>
              <a:t>Sur chacun des sujets l’équipe élabore un plan d’actions qui seront mises en place dès le sprint suivant.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C808A3-B1CA-498F-AFB9-69D6023CDB0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039D82-4CC9-47F9-A145-3A3B7837D065}" type="slidenum">
              <a:t>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71EC2D-4A40-40DB-A9C5-CE2D64AB70FE}"/>
              </a:ext>
            </a:extLst>
          </p:cNvPr>
          <p:cNvSpPr txBox="1">
            <a:spLocks noGrp="1"/>
          </p:cNvSpPr>
          <p:nvPr>
            <p:ph type="title" idx="4294967295"/>
          </p:nvPr>
        </p:nvSpPr>
        <p:spPr/>
        <p:txBody>
          <a:bodyPr/>
          <a:lstStyle/>
          <a:p>
            <a:pPr lvl="0"/>
            <a:r>
              <a:rPr lang="fr-FR"/>
              <a:t>Démarche de recueil</a:t>
            </a:r>
          </a:p>
        </p:txBody>
      </p:sp>
      <p:sp>
        <p:nvSpPr>
          <p:cNvPr id="4" name="Espace réservé du texte 2">
            <a:extLst>
              <a:ext uri="{FF2B5EF4-FFF2-40B4-BE49-F238E27FC236}">
                <a16:creationId xmlns:a16="http://schemas.microsoft.com/office/drawing/2014/main" id="{ECD19F0F-0D4D-4BBD-B9CC-0979225DEC7A}"/>
              </a:ext>
            </a:extLst>
          </p:cNvPr>
          <p:cNvSpPr txBox="1">
            <a:spLocks noGrp="1"/>
          </p:cNvSpPr>
          <p:nvPr>
            <p:ph type="body" idx="4294967295"/>
          </p:nvPr>
        </p:nvSpPr>
        <p:spPr>
          <a:xfrm>
            <a:off x="326571" y="1619996"/>
            <a:ext cx="9393427" cy="5138278"/>
          </a:xfrm>
        </p:spPr>
        <p:txBody>
          <a:bodyPr/>
          <a:lstStyle/>
          <a:p>
            <a:pPr lvl="0"/>
            <a:r>
              <a:rPr lang="fr-FR" dirty="0"/>
              <a:t>Partager une vision</a:t>
            </a:r>
          </a:p>
          <a:p>
            <a:pPr lvl="0"/>
            <a:r>
              <a:rPr lang="fr-FR" dirty="0"/>
              <a:t>Collaborer avec le client </a:t>
            </a:r>
            <a:br>
              <a:rPr lang="fr-FR" dirty="0"/>
            </a:br>
            <a:r>
              <a:rPr lang="fr-FR" dirty="0"/>
              <a:t>(compétences techniques / comportementales)</a:t>
            </a:r>
          </a:p>
          <a:p>
            <a:pPr lvl="0"/>
            <a:r>
              <a:rPr lang="fr-FR" dirty="0"/>
              <a:t>Faire émerger le besoin</a:t>
            </a:r>
          </a:p>
          <a:p>
            <a:pPr lvl="0"/>
            <a:r>
              <a:rPr lang="fr-FR" dirty="0"/>
              <a:t>La boucle de feedback</a:t>
            </a:r>
            <a:br>
              <a:rPr lang="fr-FR" dirty="0"/>
            </a:b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26B03D-A56A-4819-8A31-7B5A39ABF6F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E85407F-CD52-4FE7-8A53-DB63C734FE5A}" type="slidenum">
              <a:t>140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3CC10D-5B11-4F83-BB8D-37F93A098261}"/>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a:t>
            </a:r>
          </a:p>
        </p:txBody>
      </p:sp>
      <p:sp>
        <p:nvSpPr>
          <p:cNvPr id="4" name="Espace réservé du texte 2">
            <a:extLst>
              <a:ext uri="{FF2B5EF4-FFF2-40B4-BE49-F238E27FC236}">
                <a16:creationId xmlns:a16="http://schemas.microsoft.com/office/drawing/2014/main" id="{B1DEB06D-6446-4BE8-8410-98FBB3A0A1D1}"/>
              </a:ext>
            </a:extLst>
          </p:cNvPr>
          <p:cNvSpPr txBox="1">
            <a:spLocks noGrp="1"/>
          </p:cNvSpPr>
          <p:nvPr>
            <p:ph type="body" idx="4294967295"/>
          </p:nvPr>
        </p:nvSpPr>
        <p:spPr>
          <a:xfrm>
            <a:off x="359999" y="1619996"/>
            <a:ext cx="9359999" cy="5449321"/>
          </a:xfrm>
        </p:spPr>
        <p:txBody>
          <a:bodyPr/>
          <a:lstStyle/>
          <a:p>
            <a:pPr lvl="0"/>
            <a:r>
              <a:rPr lang="fr-FR"/>
              <a:t>Etapes :</a:t>
            </a:r>
            <a:br>
              <a:rPr lang="fr-FR"/>
            </a:br>
            <a:r>
              <a:rPr lang="fr-FR" sz="2400"/>
              <a:t>1- Mise en place</a:t>
            </a:r>
            <a:br>
              <a:rPr lang="fr-FR" sz="2400"/>
            </a:br>
            <a:r>
              <a:rPr lang="fr-FR" sz="2400"/>
              <a:t>2- Récolter les données</a:t>
            </a:r>
            <a:br>
              <a:rPr lang="fr-FR" sz="2400"/>
            </a:br>
            <a:r>
              <a:rPr lang="fr-FR" sz="2400"/>
              <a:t>3- Générer les idées</a:t>
            </a:r>
            <a:br>
              <a:rPr lang="fr-FR" sz="2400"/>
            </a:br>
            <a:r>
              <a:rPr lang="fr-FR" sz="2400"/>
              <a:t>4- Décider quoi faire</a:t>
            </a:r>
            <a:br>
              <a:rPr lang="fr-FR" sz="2400"/>
            </a:br>
            <a:r>
              <a:rPr lang="fr-FR" sz="2400"/>
              <a:t>5- Clore la rétrospective</a:t>
            </a:r>
            <a:br>
              <a:rPr lang="fr-FR"/>
            </a:br>
            <a:br>
              <a:rPr lang="fr-FR"/>
            </a:br>
            <a:r>
              <a:rPr lang="fr-FR"/>
              <a:t>Le jeu se concentrera autour des phases 2 (Récolter les données) et 3 (Générer les idées) avec une idée innovante. Vous pourrez choisir les activités des autres étapes parmi les nombreuses activités classiques.</a:t>
            </a:r>
          </a:p>
          <a:p>
            <a:pPr lvl="0"/>
            <a:r>
              <a:rPr lang="fr-FR"/>
              <a:t>Matériel : des cartes (autocollantes ou pas) vertes et rouges, un tableau blanc.</a:t>
            </a:r>
            <a:br>
              <a:rPr lang="fr-FR"/>
            </a:br>
            <a:r>
              <a:rPr lang="fr-FR"/>
              <a:t>Temps nécessaire : environ 1 heure.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AFFAC20-DC5B-465C-A1B9-9AD17FD34A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6ACF8D-B52D-447F-B3B8-DB533F04C043}" type="slidenum">
              <a:t>141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2A2C2A5-CFB4-47E4-B877-A982804F7E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(2)</a:t>
            </a:r>
          </a:p>
        </p:txBody>
      </p:sp>
      <p:sp>
        <p:nvSpPr>
          <p:cNvPr id="4" name="Espace réservé du texte 2">
            <a:extLst>
              <a:ext uri="{FF2B5EF4-FFF2-40B4-BE49-F238E27FC236}">
                <a16:creationId xmlns:a16="http://schemas.microsoft.com/office/drawing/2014/main" id="{93A0785C-5B4D-446E-A643-DD4F7A9A7DCE}"/>
              </a:ext>
            </a:extLst>
          </p:cNvPr>
          <p:cNvSpPr txBox="1">
            <a:spLocks noGrp="1"/>
          </p:cNvSpPr>
          <p:nvPr>
            <p:ph type="body" idx="4294967295"/>
          </p:nvPr>
        </p:nvSpPr>
        <p:spPr/>
        <p:txBody>
          <a:bodyPr>
            <a:spAutoFit/>
          </a:bodyPr>
          <a:lstStyle/>
          <a:p>
            <a:pPr lvl="0">
              <a:buNone/>
            </a:pPr>
            <a:r>
              <a:rPr lang="fr-FR" b="1"/>
              <a:t>1 - Mise en place</a:t>
            </a:r>
          </a:p>
          <a:p>
            <a:pPr lvl="0"/>
            <a:r>
              <a:rPr lang="fr-FR"/>
              <a:t>Si première rétrospective =&gt; rappel des principes</a:t>
            </a:r>
          </a:p>
          <a:p>
            <a:pPr lvl="0"/>
            <a:r>
              <a:rPr lang="fr-FR"/>
              <a:t>« Check-in » de l’équipe (pour avoir l’état d’esprit) :</a:t>
            </a:r>
            <a:br>
              <a:rPr lang="fr-FR"/>
            </a:br>
            <a:r>
              <a:rPr lang="fr-FR"/>
              <a:t>On peut demander à chaque collaborateur comment il a vécu le sprint courant, sur une échelle de 1 (mal) à 5 (très bien). Vous pouvez ensuite dessiner les résultats sur le tableau blanc</a:t>
            </a:r>
          </a:p>
        </p:txBody>
      </p:sp>
      <p:pic>
        <p:nvPicPr>
          <p:cNvPr id="5" name="Image 4">
            <a:extLst>
              <a:ext uri="{FF2B5EF4-FFF2-40B4-BE49-F238E27FC236}">
                <a16:creationId xmlns:a16="http://schemas.microsoft.com/office/drawing/2014/main" id="{838E88A0-EB1C-4CB8-94C6-32AE16FAF364}"/>
              </a:ext>
            </a:extLst>
          </p:cNvPr>
          <p:cNvPicPr>
            <a:picLocks noChangeAspect="1"/>
          </p:cNvPicPr>
          <p:nvPr/>
        </p:nvPicPr>
        <p:blipFill>
          <a:blip r:embed="rId3">
            <a:lum/>
            <a:alphaModFix/>
          </a:blip>
          <a:srcRect/>
          <a:stretch>
            <a:fillRect/>
          </a:stretch>
        </p:blipFill>
        <p:spPr>
          <a:xfrm>
            <a:off x="4238280" y="4653719"/>
            <a:ext cx="2331720" cy="2219395"/>
          </a:xfrm>
          <a:prstGeom prst="rect">
            <a:avLst/>
          </a:prstGeom>
          <a:noFill/>
          <a:ln cap="flat">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DDD0781-3F3F-4B80-B17C-739172CFFF9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1B5913-C7BE-48EF-BA80-C0033F126A69}" type="slidenum">
              <a:t>142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6451EE-14DF-44A9-9A7D-362926022A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(3)</a:t>
            </a:r>
          </a:p>
        </p:txBody>
      </p:sp>
      <p:sp>
        <p:nvSpPr>
          <p:cNvPr id="4" name="Espace réservé du texte 2">
            <a:extLst>
              <a:ext uri="{FF2B5EF4-FFF2-40B4-BE49-F238E27FC236}">
                <a16:creationId xmlns:a16="http://schemas.microsoft.com/office/drawing/2014/main" id="{99C4D8BC-77B0-4AC0-8C26-B530271CF9E1}"/>
              </a:ext>
            </a:extLst>
          </p:cNvPr>
          <p:cNvSpPr txBox="1">
            <a:spLocks noGrp="1"/>
          </p:cNvSpPr>
          <p:nvPr>
            <p:ph type="body" idx="4294967295"/>
          </p:nvPr>
        </p:nvSpPr>
        <p:spPr>
          <a:xfrm>
            <a:off x="359999" y="1619996"/>
            <a:ext cx="9359999" cy="5313240"/>
          </a:xfrm>
        </p:spPr>
        <p:txBody>
          <a:bodyPr/>
          <a:lstStyle/>
          <a:p>
            <a:pPr lvl="0">
              <a:buNone/>
            </a:pPr>
            <a:r>
              <a:rPr lang="fr-FR" sz="2400" b="1"/>
              <a:t>2 - Récolter les données</a:t>
            </a:r>
          </a:p>
          <a:p>
            <a:pPr lvl="0"/>
            <a:r>
              <a:rPr lang="fr-FR" sz="2400"/>
              <a:t>Demandez à chaque participant d’écrire au maximum sur deux cartes rouges et deux cartes vertes les choses qui se sont bien déroulées pendant le sprint et les choses qui pourraient être améliorées. Demandez aux participants de n’écrire qu’un mot ou deux pour décrire au mieux leur idée (Il est important de respecter ces consignes).</a:t>
            </a:r>
          </a:p>
          <a:p>
            <a:pPr lvl="0"/>
            <a:r>
              <a:rPr lang="fr-FR" sz="2400"/>
              <a:t>Si on vous demande pourquoi, ou si les participants vous disent que c’est contraignant, demandez leur de jouer le jeu et de vous faire confiance : ils comprendront très vite pourquoi.</a:t>
            </a:r>
          </a:p>
          <a:p>
            <a:pPr lvl="0"/>
            <a:r>
              <a:rPr lang="fr-FR" sz="2400"/>
              <a:t>Si vous avez le matériel nécessaire, il est préférable d’écrire les choses positives sur les cartes vertes et les choses à améliorer sur les cartes rouges. Utilisez des marqueurs et écrivez assez gros pour que tout le monde dans la pièce puisse lire les cartes.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FC171D-F4AF-446D-9768-8E7393BC90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333032-FBB6-4AC1-8F3F-2E26E878BDE8}" type="slidenum">
              <a:t>143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2EE1DC-C87E-478C-B5A6-2D6E463A0B77}"/>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(4)</a:t>
            </a:r>
          </a:p>
        </p:txBody>
      </p:sp>
      <p:sp>
        <p:nvSpPr>
          <p:cNvPr id="4" name="Espace réservé du texte 2">
            <a:extLst>
              <a:ext uri="{FF2B5EF4-FFF2-40B4-BE49-F238E27FC236}">
                <a16:creationId xmlns:a16="http://schemas.microsoft.com/office/drawing/2014/main" id="{8BC2FF8E-CA99-4213-8B98-535DAA8DEB52}"/>
              </a:ext>
            </a:extLst>
          </p:cNvPr>
          <p:cNvSpPr txBox="1">
            <a:spLocks noGrp="1"/>
          </p:cNvSpPr>
          <p:nvPr>
            <p:ph type="body" idx="4294967295"/>
          </p:nvPr>
        </p:nvSpPr>
        <p:spPr/>
        <p:txBody>
          <a:bodyPr/>
          <a:lstStyle/>
          <a:p>
            <a:pPr lvl="0">
              <a:buNone/>
            </a:pPr>
            <a:endParaRPr lang="fr-FR" sz="2400"/>
          </a:p>
          <a:p>
            <a:pPr lvl="0">
              <a:buNone/>
            </a:pPr>
            <a:endParaRPr lang="fr-FR" sz="2400"/>
          </a:p>
          <a:p>
            <a:pPr lvl="0">
              <a:buNone/>
            </a:pPr>
            <a:endParaRPr lang="fr-FR" sz="2400"/>
          </a:p>
          <a:p>
            <a:pPr lvl="0">
              <a:buNone/>
            </a:pPr>
            <a:endParaRPr lang="fr-FR" sz="2400"/>
          </a:p>
          <a:p>
            <a:pPr lvl="0">
              <a:buNone/>
            </a:pPr>
            <a:r>
              <a:rPr lang="fr-FR" sz="2400"/>
              <a:t>Une fois que tout le monde a fini, demandez aux participants de donner leurs deux cartes rouges à la personne située sur leur gauche, et leurs deux cartes vertes à la personne située sur leur droite.</a:t>
            </a:r>
          </a:p>
          <a:p>
            <a:pPr lvl="0">
              <a:buNone/>
            </a:pPr>
            <a:endParaRPr lang="fr-FR" sz="2400"/>
          </a:p>
          <a:p>
            <a:pPr lvl="0">
              <a:buNone/>
            </a:pPr>
            <a:endParaRPr lang="fr-FR" sz="2400"/>
          </a:p>
        </p:txBody>
      </p:sp>
      <p:pic>
        <p:nvPicPr>
          <p:cNvPr id="5" name="Image 4">
            <a:extLst>
              <a:ext uri="{FF2B5EF4-FFF2-40B4-BE49-F238E27FC236}">
                <a16:creationId xmlns:a16="http://schemas.microsoft.com/office/drawing/2014/main" id="{678D813C-3241-4E23-9047-DD4F29802E58}"/>
              </a:ext>
            </a:extLst>
          </p:cNvPr>
          <p:cNvPicPr>
            <a:picLocks noChangeAspect="1"/>
          </p:cNvPicPr>
          <p:nvPr/>
        </p:nvPicPr>
        <p:blipFill>
          <a:blip r:embed="rId3">
            <a:lum/>
            <a:alphaModFix/>
          </a:blip>
          <a:srcRect/>
          <a:stretch>
            <a:fillRect/>
          </a:stretch>
        </p:blipFill>
        <p:spPr>
          <a:xfrm>
            <a:off x="3240715" y="1738795"/>
            <a:ext cx="3063239" cy="1594795"/>
          </a:xfrm>
          <a:prstGeom prst="rect">
            <a:avLst/>
          </a:prstGeom>
          <a:noFill/>
          <a:ln cap="flat">
            <a:noFill/>
          </a:ln>
        </p:spPr>
      </p:pic>
      <p:pic>
        <p:nvPicPr>
          <p:cNvPr id="6" name="Image 5">
            <a:extLst>
              <a:ext uri="{FF2B5EF4-FFF2-40B4-BE49-F238E27FC236}">
                <a16:creationId xmlns:a16="http://schemas.microsoft.com/office/drawing/2014/main" id="{CAEDD319-4293-40C6-8919-0CF5BEDF7F41}"/>
              </a:ext>
            </a:extLst>
          </p:cNvPr>
          <p:cNvPicPr>
            <a:picLocks noChangeAspect="1"/>
          </p:cNvPicPr>
          <p:nvPr/>
        </p:nvPicPr>
        <p:blipFill>
          <a:blip r:embed="rId4">
            <a:lum/>
            <a:alphaModFix/>
          </a:blip>
          <a:srcRect/>
          <a:stretch>
            <a:fillRect/>
          </a:stretch>
        </p:blipFill>
        <p:spPr>
          <a:xfrm>
            <a:off x="3394801" y="5084640"/>
            <a:ext cx="2876400" cy="1629716"/>
          </a:xfrm>
          <a:prstGeom prst="rect">
            <a:avLst/>
          </a:prstGeom>
          <a:noFill/>
          <a:ln cap="flat">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0EFA4E-6352-496E-842B-272492E38C3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27DE84-E525-4304-B816-60B4C0BAAAF6}" type="slidenum">
              <a:t>144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6DC99F0-0991-4E1D-A2D3-CAF5ED67551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(5)</a:t>
            </a:r>
          </a:p>
        </p:txBody>
      </p:sp>
      <p:sp>
        <p:nvSpPr>
          <p:cNvPr id="4" name="Espace réservé du texte 2">
            <a:extLst>
              <a:ext uri="{FF2B5EF4-FFF2-40B4-BE49-F238E27FC236}">
                <a16:creationId xmlns:a16="http://schemas.microsoft.com/office/drawing/2014/main" id="{96DF0ED0-2828-449E-9394-3CB126D6DEFD}"/>
              </a:ext>
            </a:extLst>
          </p:cNvPr>
          <p:cNvSpPr txBox="1">
            <a:spLocks noGrp="1"/>
          </p:cNvSpPr>
          <p:nvPr>
            <p:ph type="body" idx="4294967295"/>
          </p:nvPr>
        </p:nvSpPr>
        <p:spPr/>
        <p:txBody>
          <a:bodyPr/>
          <a:lstStyle/>
          <a:p>
            <a:pPr lvl="0"/>
            <a:r>
              <a:rPr lang="fr-FR" sz="2400"/>
              <a:t>Pourquoi il était important de n’écrire qu’un seul mot sur la carte : parce que c’est quelqu’un d’autre qui va présenter la carte à votre place !</a:t>
            </a:r>
          </a:p>
          <a:p>
            <a:pPr lvl="0"/>
            <a:r>
              <a:rPr lang="fr-FR" sz="2400"/>
              <a:t>Demandez  aux participants de présenter brièvement la carte qu’ils ont dans les mains (celle de leur co-équipier) en essayant de se mettre dans la peau de leur collaborateur.</a:t>
            </a:r>
          </a:p>
          <a:p>
            <a:pPr lvl="0"/>
            <a:r>
              <a:rPr lang="fr-FR" sz="2400"/>
              <a:t>Cet exercice a plusieurs bénéfices. Tout d’abord, c’est amusant. Ensuite, il est intéressant de deviner ce que les autres veulent dire et d’imaginer comment ils ont vécu leur sprint. Parfois, des personnes travaillent à côté l’un de l’autre mais ne se parlent pas beaucoup.</a:t>
            </a:r>
          </a:p>
          <a:p>
            <a:pPr lvl="0"/>
            <a:r>
              <a:rPr lang="fr-FR" sz="2400"/>
              <a:t>En ce sens, cet exercice peut améliorer la cohésion de l’équipe et atténuer les malentendus.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BC565D5-F18A-4CDB-9B4B-AAF5AFF892B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53F7704-F533-49B5-B8C1-532F6F5DD3AC}" type="slidenum">
              <a:t>145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4D3AA22-9AD8-4EF5-9013-F3F6CEB1C6B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(6)</a:t>
            </a:r>
          </a:p>
        </p:txBody>
      </p:sp>
      <p:sp>
        <p:nvSpPr>
          <p:cNvPr id="4" name="Espace réservé du texte 2">
            <a:extLst>
              <a:ext uri="{FF2B5EF4-FFF2-40B4-BE49-F238E27FC236}">
                <a16:creationId xmlns:a16="http://schemas.microsoft.com/office/drawing/2014/main" id="{D63DF087-70E0-48CC-895B-0C58C7D7060E}"/>
              </a:ext>
            </a:extLst>
          </p:cNvPr>
          <p:cNvSpPr txBox="1">
            <a:spLocks noGrp="1"/>
          </p:cNvSpPr>
          <p:nvPr>
            <p:ph type="body" idx="4294967295"/>
          </p:nvPr>
        </p:nvSpPr>
        <p:spPr/>
        <p:txBody>
          <a:bodyPr/>
          <a:lstStyle/>
          <a:p>
            <a:pPr lvl="0">
              <a:buNone/>
            </a:pPr>
            <a:r>
              <a:rPr lang="fr-FR" sz="2400"/>
              <a:t>Variante (récolte des données) :</a:t>
            </a:r>
          </a:p>
          <a:p>
            <a:pPr lvl="0"/>
            <a:r>
              <a:rPr lang="fr-FR" sz="2400"/>
              <a:t>Après chaque présentation de la carte, demandez à l’autre (original de la carte) de noter la pertinence de l’explication sur une échelle de 1 (“ce n’est pas du tout ce que je voulais dire”) </a:t>
            </a:r>
            <a:br>
              <a:rPr lang="fr-FR" sz="2400"/>
            </a:br>
            <a:r>
              <a:rPr lang="fr-FR" sz="2400"/>
              <a:t>à 5 (“Je n’aurais pas pu mieux l’expliquer”).</a:t>
            </a:r>
          </a:p>
          <a:p>
            <a:pPr lvl="0"/>
            <a:r>
              <a:rPr lang="fr-FR" sz="2400"/>
              <a:t>Dessinez les notes au tableau : c’est un bon indicateur de la cohésion et de la communication au sein de l’équipe.</a:t>
            </a:r>
          </a:p>
        </p:txBody>
      </p:sp>
      <p:pic>
        <p:nvPicPr>
          <p:cNvPr id="5" name="Image 4">
            <a:extLst>
              <a:ext uri="{FF2B5EF4-FFF2-40B4-BE49-F238E27FC236}">
                <a16:creationId xmlns:a16="http://schemas.microsoft.com/office/drawing/2014/main" id="{ACBD06A2-DEFA-4DAD-BE21-D668B281A5D1}"/>
              </a:ext>
            </a:extLst>
          </p:cNvPr>
          <p:cNvPicPr>
            <a:picLocks noChangeAspect="1"/>
          </p:cNvPicPr>
          <p:nvPr/>
        </p:nvPicPr>
        <p:blipFill>
          <a:blip r:embed="rId3">
            <a:lum/>
            <a:alphaModFix/>
          </a:blip>
          <a:srcRect/>
          <a:stretch>
            <a:fillRect/>
          </a:stretch>
        </p:blipFill>
        <p:spPr>
          <a:xfrm>
            <a:off x="3900958" y="4601516"/>
            <a:ext cx="2331720" cy="2215435"/>
          </a:xfrm>
          <a:prstGeom prst="rect">
            <a:avLst/>
          </a:prstGeom>
          <a:noFill/>
          <a:ln cap="flat">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A6261F4-2EDA-46D1-92D2-3411319D8DC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259EA9-62FF-4851-AD39-A60EFCCBE65B}" type="slidenum">
              <a:t>146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6F39C33-4201-4B57-BBA3-F4A748AB572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(7)</a:t>
            </a:r>
          </a:p>
        </p:txBody>
      </p:sp>
      <p:sp>
        <p:nvSpPr>
          <p:cNvPr id="4" name="Espace réservé du texte 2">
            <a:extLst>
              <a:ext uri="{FF2B5EF4-FFF2-40B4-BE49-F238E27FC236}">
                <a16:creationId xmlns:a16="http://schemas.microsoft.com/office/drawing/2014/main" id="{2B6AB3B2-FCD1-4742-9AEC-14F3C004345D}"/>
              </a:ext>
            </a:extLst>
          </p:cNvPr>
          <p:cNvSpPr txBox="1">
            <a:spLocks noGrp="1"/>
          </p:cNvSpPr>
          <p:nvPr>
            <p:ph type="body" idx="4294967295"/>
          </p:nvPr>
        </p:nvSpPr>
        <p:spPr>
          <a:xfrm>
            <a:off x="359999" y="1619996"/>
            <a:ext cx="9359999" cy="5332680"/>
          </a:xfrm>
        </p:spPr>
        <p:txBody>
          <a:bodyPr/>
          <a:lstStyle/>
          <a:p>
            <a:pPr lvl="0"/>
            <a:r>
              <a:rPr lang="fr-FR" sz="2400"/>
              <a:t>Il peut arriver que les gens soient frustrés parce que l’explication ne comprend pas exactement à ce qu’ils voulaient dire. Au besoin : l’auteur de la carte peut compléter la description, mais </a:t>
            </a:r>
            <a:r>
              <a:rPr lang="fr-FR" sz="2400" b="1"/>
              <a:t>assurez vous que ce soit bref</a:t>
            </a:r>
            <a:r>
              <a:rPr lang="fr-FR" sz="2400"/>
              <a:t>. Cette étape se termine quand toutes les cartes ont été présentées.</a:t>
            </a:r>
          </a:p>
          <a:p>
            <a:pPr lvl="0"/>
            <a:r>
              <a:rPr lang="fr-FR" sz="2400"/>
              <a:t>Si vous le voulez, vous pouvez demander aux participants de </a:t>
            </a:r>
            <a:r>
              <a:rPr lang="fr-FR" sz="2400" b="1"/>
              <a:t>commencer par les cartes vertes</a:t>
            </a:r>
            <a:r>
              <a:rPr lang="fr-FR" sz="2400"/>
              <a:t>, et tourner dans le sens des aiguilles d’une montre et recommencer avec les cartes rouges une fois que toutes les vertes ont été présentées.</a:t>
            </a:r>
          </a:p>
          <a:p>
            <a:pPr lvl="0"/>
            <a:r>
              <a:rPr lang="fr-FR" sz="2400"/>
              <a:t>Vous pouvez aussi décider d’alterner une verte et une rouge par personne.</a:t>
            </a:r>
          </a:p>
          <a:p>
            <a:pPr lvl="0"/>
            <a:r>
              <a:rPr lang="fr-FR" sz="2400"/>
              <a:t>C’est à vous de décider mais attention au temps ! En tant que Scrum Master, la gestion du temps est souvent votre responsabilité.</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EBCE37-534A-4A2D-BB5F-D36D1BB6A45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79E95F-6574-4700-886B-CA2D92BE3870}" type="slidenum">
              <a:t>147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4F1234-7849-445B-B5E3-8E83FF8035E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(8)</a:t>
            </a:r>
          </a:p>
        </p:txBody>
      </p:sp>
      <p:sp>
        <p:nvSpPr>
          <p:cNvPr id="4" name="Espace réservé du texte 2">
            <a:extLst>
              <a:ext uri="{FF2B5EF4-FFF2-40B4-BE49-F238E27FC236}">
                <a16:creationId xmlns:a16="http://schemas.microsoft.com/office/drawing/2014/main" id="{2385F87E-B880-4E1C-8179-3540A670D879}"/>
              </a:ext>
            </a:extLst>
          </p:cNvPr>
          <p:cNvSpPr txBox="1">
            <a:spLocks noGrp="1"/>
          </p:cNvSpPr>
          <p:nvPr>
            <p:ph type="body" idx="4294967295"/>
          </p:nvPr>
        </p:nvSpPr>
        <p:spPr/>
        <p:txBody>
          <a:bodyPr/>
          <a:lstStyle/>
          <a:p>
            <a:pPr lvl="0">
              <a:buNone/>
            </a:pPr>
            <a:r>
              <a:rPr lang="fr-FR" sz="2400" b="1"/>
              <a:t>3 - Générer les idées</a:t>
            </a:r>
          </a:p>
          <a:p>
            <a:pPr lvl="0"/>
            <a:r>
              <a:rPr lang="fr-FR" sz="2400"/>
              <a:t>Après que chaque carte ait été présentée, demandez aux participants de passer les cartes rouges qu’ils ont en main à la personne à leur gauche (les cartes rouges ne doivent pas revenir dans les mains de leur auteur). Laissez les cartes vertes au milieu de la table.</a:t>
            </a:r>
          </a:p>
          <a:p>
            <a:pPr lvl="0"/>
            <a:r>
              <a:rPr lang="fr-FR" sz="2400"/>
              <a:t>Maintenant, les participants ont des cartes rouges (écrites par quelqu’un d’autre).</a:t>
            </a:r>
          </a:p>
        </p:txBody>
      </p:sp>
      <p:pic>
        <p:nvPicPr>
          <p:cNvPr id="5" name="Image 4">
            <a:extLst>
              <a:ext uri="{FF2B5EF4-FFF2-40B4-BE49-F238E27FC236}">
                <a16:creationId xmlns:a16="http://schemas.microsoft.com/office/drawing/2014/main" id="{4B3C086E-434C-4707-821F-E5A38DC35773}"/>
              </a:ext>
            </a:extLst>
          </p:cNvPr>
          <p:cNvPicPr>
            <a:picLocks noChangeAspect="1"/>
          </p:cNvPicPr>
          <p:nvPr/>
        </p:nvPicPr>
        <p:blipFill>
          <a:blip r:embed="rId3">
            <a:lum/>
            <a:alphaModFix/>
          </a:blip>
          <a:srcRect/>
          <a:stretch>
            <a:fillRect/>
          </a:stretch>
        </p:blipFill>
        <p:spPr>
          <a:xfrm>
            <a:off x="5180396" y="4599002"/>
            <a:ext cx="3572999" cy="2057400"/>
          </a:xfrm>
          <a:prstGeom prst="rect">
            <a:avLst/>
          </a:prstGeom>
          <a:noFill/>
          <a:ln cap="flat">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9A4B88-93A5-4808-97B2-44DF9DD433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4C9F1B-46CE-43CA-B551-26B43B5652C3}" type="slidenum">
              <a:t>148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FA5C28-36F0-48D8-8C8B-BCEC7ABF4D4B}"/>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(9)</a:t>
            </a:r>
          </a:p>
        </p:txBody>
      </p:sp>
      <p:sp>
        <p:nvSpPr>
          <p:cNvPr id="4" name="Espace réservé du texte 2">
            <a:extLst>
              <a:ext uri="{FF2B5EF4-FFF2-40B4-BE49-F238E27FC236}">
                <a16:creationId xmlns:a16="http://schemas.microsoft.com/office/drawing/2014/main" id="{B3220803-BCF4-47CD-98EF-FAF054578903}"/>
              </a:ext>
            </a:extLst>
          </p:cNvPr>
          <p:cNvSpPr txBox="1">
            <a:spLocks noGrp="1"/>
          </p:cNvSpPr>
          <p:nvPr>
            <p:ph type="body" idx="4294967295"/>
          </p:nvPr>
        </p:nvSpPr>
        <p:spPr/>
        <p:txBody>
          <a:bodyPr/>
          <a:lstStyle/>
          <a:p>
            <a:pPr lvl="0"/>
            <a:r>
              <a:rPr lang="fr-FR" sz="2400"/>
              <a:t>Demandez alors à chaque personne de suggérer une action pour résoudre le problème décrit sur la carte rouge qu’il a en main. Tout le monde peut participer, mais il est à mon avis important que la première idée vienne de la personne qui tient la carte.</a:t>
            </a:r>
          </a:p>
          <a:p>
            <a:pPr lvl="0"/>
            <a:r>
              <a:rPr lang="fr-FR" sz="2400"/>
              <a:t>En effet, il n’est pas rare que les meilleures solutions viennent de quelqu’un d’autre, quelqu’un avec un peu plus de recul et un point de vue différent. Il arrive parfois qu’on soit tellement concentré sur le problème qu’on passe à côté d’une solution évidente.</a:t>
            </a:r>
          </a:p>
          <a:p>
            <a:pPr lvl="0"/>
            <a:r>
              <a:rPr lang="fr-FR" sz="2400"/>
              <a:t>Écrivez toutes les suggestions d’actions au tableau, en utilisant l’activité de votre choix (“short subjects” par exemple).</a:t>
            </a:r>
          </a:p>
          <a:p>
            <a:pPr lvl="0"/>
            <a:endParaRPr lang="fr-FR" sz="2400"/>
          </a:p>
        </p:txBody>
      </p:sp>
      <p:pic>
        <p:nvPicPr>
          <p:cNvPr id="5" name="Image 4">
            <a:extLst>
              <a:ext uri="{FF2B5EF4-FFF2-40B4-BE49-F238E27FC236}">
                <a16:creationId xmlns:a16="http://schemas.microsoft.com/office/drawing/2014/main" id="{52BB29D5-D39A-458F-9B11-F830987D8275}"/>
              </a:ext>
            </a:extLst>
          </p:cNvPr>
          <p:cNvPicPr>
            <a:picLocks noChangeAspect="1"/>
          </p:cNvPicPr>
          <p:nvPr/>
        </p:nvPicPr>
        <p:blipFill>
          <a:blip r:embed="rId3">
            <a:lum/>
            <a:alphaModFix/>
          </a:blip>
          <a:srcRect/>
          <a:stretch>
            <a:fillRect/>
          </a:stretch>
        </p:blipFill>
        <p:spPr>
          <a:xfrm>
            <a:off x="2067476" y="5532476"/>
            <a:ext cx="5704923" cy="1290959"/>
          </a:xfrm>
          <a:prstGeom prst="rect">
            <a:avLst/>
          </a:prstGeom>
          <a:noFill/>
          <a:ln cap="flat">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C3162-1574-405A-8D9A-E65C072F04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BB93CBD-9425-44C0-B994-8E1C8BA31FF4}" type="slidenum">
              <a:t>149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8CCDAA-10F5-4E8D-AB1D-B40C5A0D6D49}"/>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(10)</a:t>
            </a:r>
          </a:p>
        </p:txBody>
      </p:sp>
      <p:sp>
        <p:nvSpPr>
          <p:cNvPr id="4" name="Espace réservé du texte 2">
            <a:extLst>
              <a:ext uri="{FF2B5EF4-FFF2-40B4-BE49-F238E27FC236}">
                <a16:creationId xmlns:a16="http://schemas.microsoft.com/office/drawing/2014/main" id="{2BC976F0-97DF-468F-99BE-F5053E3BA87F}"/>
              </a:ext>
            </a:extLst>
          </p:cNvPr>
          <p:cNvSpPr txBox="1">
            <a:spLocks noGrp="1"/>
          </p:cNvSpPr>
          <p:nvPr>
            <p:ph type="body" idx="4294967295"/>
          </p:nvPr>
        </p:nvSpPr>
        <p:spPr/>
        <p:txBody>
          <a:bodyPr/>
          <a:lstStyle/>
          <a:p>
            <a:pPr lvl="0">
              <a:buNone/>
            </a:pPr>
            <a:r>
              <a:rPr lang="fr-FR" sz="2400" b="1"/>
              <a:t>4 – Décider quoi faire</a:t>
            </a:r>
          </a:p>
          <a:p>
            <a:pPr lvl="0"/>
            <a:r>
              <a:rPr lang="fr-FR" sz="2000"/>
              <a:t>Maintenant, vous avez tout un tas de propositions d’actions au tableau. Vous devriez en choisir 2 ou 3 à prendre dans le prochain sprint. Ne prenez pas trop d’actions, surtout si les actions demandent du temps. Ne prenez que des actions que votre équipe est capable d’adresser. Sinon, rétro après rétro, les membres de l’équipe vont commencer à se demander à quoi cela sert de prendre des actions si on ne les réalise jamais.</a:t>
            </a:r>
          </a:p>
          <a:p>
            <a:pPr lvl="0"/>
            <a:r>
              <a:rPr lang="fr-FR" sz="2000"/>
              <a:t>Si vous avez beaucoup d’actions, utilisez n’importe quelle technique pour n’en choisir qu’un nombre limité.</a:t>
            </a:r>
          </a:p>
          <a:p>
            <a:pPr lvl="0"/>
            <a:r>
              <a:rPr lang="fr-FR" sz="2000"/>
              <a:t>Par exemple, vous pouvez donner à chaque membre de l’équipe 3 votes et faire voter les gens pour leur action favorite. Prenez les 2 ou 3 actions qui ont remporté le plus de votes.</a:t>
            </a:r>
          </a:p>
          <a:p>
            <a:pPr lvl="0"/>
            <a:r>
              <a:rPr lang="fr-FR" sz="2000"/>
              <a:t>Même si ça peut être frustrant au début, l’avantage du nombre limité de cartes par personne en début de rétro est qu’au final, vous ne devriez pas avoir trop d’actions proposées.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F16F085-52A2-4187-9268-10EEA81C46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339654-8849-4DFB-8F81-FD93D1D87971}" type="slidenum">
              <a:t>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31573C2-5B7B-4395-92EA-81C4B165B7F2}"/>
              </a:ext>
            </a:extLst>
          </p:cNvPr>
          <p:cNvSpPr txBox="1">
            <a:spLocks noGrp="1"/>
          </p:cNvSpPr>
          <p:nvPr>
            <p:ph type="title" idx="4294967295"/>
          </p:nvPr>
        </p:nvSpPr>
        <p:spPr/>
        <p:txBody>
          <a:bodyPr/>
          <a:lstStyle/>
          <a:p>
            <a:pPr lvl="0"/>
            <a:r>
              <a:rPr lang="fr-FR"/>
              <a:t>Partager une vision</a:t>
            </a:r>
          </a:p>
        </p:txBody>
      </p:sp>
      <p:sp>
        <p:nvSpPr>
          <p:cNvPr id="4" name="Espace réservé du texte 2">
            <a:extLst>
              <a:ext uri="{FF2B5EF4-FFF2-40B4-BE49-F238E27FC236}">
                <a16:creationId xmlns:a16="http://schemas.microsoft.com/office/drawing/2014/main" id="{C3D3FF8F-A44B-436B-8DAB-F0C587987236}"/>
              </a:ext>
            </a:extLst>
          </p:cNvPr>
          <p:cNvSpPr txBox="1">
            <a:spLocks noGrp="1"/>
          </p:cNvSpPr>
          <p:nvPr>
            <p:ph type="body" idx="4294967295"/>
          </p:nvPr>
        </p:nvSpPr>
        <p:spPr/>
        <p:txBody>
          <a:bodyPr/>
          <a:lstStyle/>
          <a:p>
            <a:pPr lvl="0"/>
            <a:r>
              <a:rPr lang="fr-FR" dirty="0"/>
              <a:t>Vision du produit / projet = orientation générale donnée à l'équipe (objectif à atteindre)</a:t>
            </a:r>
          </a:p>
          <a:p>
            <a:pPr lvl="0"/>
            <a:r>
              <a:rPr lang="fr-FR" dirty="0"/>
              <a:t>La vision repose sur une étude d'opportunité et/ou  analyse des besoins.</a:t>
            </a:r>
          </a:p>
          <a:p>
            <a:pPr lvl="0"/>
            <a:r>
              <a:rPr lang="fr-FR" dirty="0"/>
              <a:t>Cette vision doit être communiquée par le client et partagée par tous (l'absence de vision peut être un facteur d'échec).</a:t>
            </a:r>
          </a:p>
          <a:p>
            <a:pPr lvl="0"/>
            <a:endParaRPr lang="fr-F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245B24-34AE-4ADE-9147-A935F978706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85F91D-1DF5-4A52-A68C-3C6F312C94FA}" type="slidenum">
              <a:t>150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131D7AE-3E50-43E9-8110-481F08AA11F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(11)</a:t>
            </a:r>
          </a:p>
        </p:txBody>
      </p:sp>
      <p:sp>
        <p:nvSpPr>
          <p:cNvPr id="4" name="Espace réservé du texte 2">
            <a:extLst>
              <a:ext uri="{FF2B5EF4-FFF2-40B4-BE49-F238E27FC236}">
                <a16:creationId xmlns:a16="http://schemas.microsoft.com/office/drawing/2014/main" id="{C26B798A-9A3C-44BC-8F6C-8C8308545902}"/>
              </a:ext>
            </a:extLst>
          </p:cNvPr>
          <p:cNvSpPr txBox="1">
            <a:spLocks noGrp="1"/>
          </p:cNvSpPr>
          <p:nvPr>
            <p:ph type="body" idx="4294967295"/>
          </p:nvPr>
        </p:nvSpPr>
        <p:spPr/>
        <p:txBody>
          <a:bodyPr/>
          <a:lstStyle/>
          <a:p>
            <a:pPr lvl="0">
              <a:buNone/>
            </a:pPr>
            <a:r>
              <a:rPr lang="fr-FR" sz="2400" b="1"/>
              <a:t>4 – Clôre la rétrospective</a:t>
            </a:r>
          </a:p>
          <a:p>
            <a:pPr lvl="0"/>
            <a:r>
              <a:rPr lang="fr-FR" sz="2400"/>
              <a:t>Conclure la rétrospective en remerciant tout le monde pour sa participation. Vous pouvez également utiliser une activité de fin de rétrospective.</a:t>
            </a:r>
          </a:p>
          <a:p>
            <a:pPr lvl="0"/>
            <a:r>
              <a:rPr lang="fr-FR" sz="2400"/>
              <a:t>Par exemple, vous pouvez utiliser le ROTI :</a:t>
            </a:r>
            <a:br>
              <a:rPr lang="fr-FR" sz="2400"/>
            </a:br>
            <a:r>
              <a:rPr lang="fr-FR" sz="2400"/>
              <a:t>« comment les participants ont perçu le temps qu’ils ont investi en participant à cette réunion » </a:t>
            </a:r>
            <a:br>
              <a:rPr lang="fr-FR" sz="2400"/>
            </a:br>
            <a:r>
              <a:rPr lang="fr-FR" sz="2400"/>
              <a:t>1 (“aucun bénéfice par rapport au temps investi”) à </a:t>
            </a:r>
            <a:br>
              <a:rPr lang="fr-FR" sz="2400"/>
            </a:br>
            <a:r>
              <a:rPr lang="fr-FR" sz="2400"/>
              <a:t>5 (“Je n’aurais pas pu mieux utiliser mon temps”).</a:t>
            </a:r>
          </a:p>
        </p:txBody>
      </p:sp>
      <p:pic>
        <p:nvPicPr>
          <p:cNvPr id="5" name="Image 4">
            <a:extLst>
              <a:ext uri="{FF2B5EF4-FFF2-40B4-BE49-F238E27FC236}">
                <a16:creationId xmlns:a16="http://schemas.microsoft.com/office/drawing/2014/main" id="{C06DE0AB-5706-49E5-A9C2-A9A7CCCD01AE}"/>
              </a:ext>
            </a:extLst>
          </p:cNvPr>
          <p:cNvPicPr>
            <a:picLocks noChangeAspect="1"/>
          </p:cNvPicPr>
          <p:nvPr/>
        </p:nvPicPr>
        <p:blipFill>
          <a:blip r:embed="rId3">
            <a:lum/>
            <a:alphaModFix/>
          </a:blip>
          <a:srcRect/>
          <a:stretch>
            <a:fillRect/>
          </a:stretch>
        </p:blipFill>
        <p:spPr>
          <a:xfrm>
            <a:off x="7931880" y="4550401"/>
            <a:ext cx="1335243" cy="2207882"/>
          </a:xfrm>
          <a:prstGeom prst="rect">
            <a:avLst/>
          </a:prstGeom>
          <a:noFill/>
          <a:ln cap="flat">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119D16-477E-4561-B440-9EAC0BDD85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4157EC-D55A-424A-8458-0888009FEE34}" type="slidenum">
              <a:t>151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EC15147-3340-44B6-89FF-64AB0330C1F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(12)</a:t>
            </a:r>
          </a:p>
        </p:txBody>
      </p:sp>
      <p:sp>
        <p:nvSpPr>
          <p:cNvPr id="4" name="Espace réservé du texte 2">
            <a:extLst>
              <a:ext uri="{FF2B5EF4-FFF2-40B4-BE49-F238E27FC236}">
                <a16:creationId xmlns:a16="http://schemas.microsoft.com/office/drawing/2014/main" id="{8E6CDD72-E858-416D-8E0C-777BC886163A}"/>
              </a:ext>
            </a:extLst>
          </p:cNvPr>
          <p:cNvSpPr txBox="1">
            <a:spLocks noGrp="1"/>
          </p:cNvSpPr>
          <p:nvPr>
            <p:ph type="body" idx="4294967295"/>
          </p:nvPr>
        </p:nvSpPr>
        <p:spPr/>
        <p:txBody>
          <a:bodyPr/>
          <a:lstStyle/>
          <a:p>
            <a:pPr lvl="0">
              <a:buNone/>
            </a:pPr>
            <a:r>
              <a:rPr lang="fr-FR"/>
              <a:t>Turn the tables est recommandée dans les cas suivants</a:t>
            </a:r>
          </a:p>
          <a:p>
            <a:pPr lvl="0"/>
            <a:r>
              <a:rPr lang="fr-FR"/>
              <a:t>une équipe pas trop grande (3 à 7p)</a:t>
            </a:r>
            <a:br>
              <a:rPr lang="fr-FR"/>
            </a:br>
            <a:r>
              <a:rPr lang="fr-FR"/>
              <a:t>(afin de garder la rétro. courte)</a:t>
            </a:r>
          </a:p>
          <a:p>
            <a:pPr lvl="0"/>
            <a:r>
              <a:rPr lang="fr-FR"/>
              <a:t>si vous observez des problèmes de communication dans l’équipe</a:t>
            </a:r>
          </a:p>
          <a:p>
            <a:pPr lvl="0"/>
            <a:r>
              <a:rPr lang="fr-FR"/>
              <a:t>si il y a des tensions entre les membres de l’équipe</a:t>
            </a:r>
          </a:p>
          <a:p>
            <a:pPr lvl="0"/>
            <a:r>
              <a:rPr lang="fr-FR"/>
              <a:t>si vous souhaitez réduire le nombre de posts-its</a:t>
            </a:r>
          </a:p>
          <a:p>
            <a:pPr lvl="0"/>
            <a:r>
              <a:rPr lang="fr-FR"/>
              <a:t>quand les membres de l’équipe ne se connaissent pas beaucoup</a:t>
            </a:r>
            <a:br>
              <a:rPr lang="fr-FR"/>
            </a:br>
            <a:r>
              <a:rPr lang="fr-FR"/>
              <a:t>(ou en début de projet, après 2 ou 3 itérations)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F1B7A49-8688-4B86-9820-12CA2FBF17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361C8D3-03F5-4F0F-9FC1-4015B4000AD3}" type="slidenum">
              <a:t>152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6B97CD0-B622-4181-8972-2AD1C36E0140}"/>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a:t>
            </a:r>
          </a:p>
        </p:txBody>
      </p:sp>
      <p:sp>
        <p:nvSpPr>
          <p:cNvPr id="4" name="Espace réservé du texte 2">
            <a:extLst>
              <a:ext uri="{FF2B5EF4-FFF2-40B4-BE49-F238E27FC236}">
                <a16:creationId xmlns:a16="http://schemas.microsoft.com/office/drawing/2014/main" id="{FAFCA1E2-56A5-4F61-B7C3-A44071D52B8C}"/>
              </a:ext>
            </a:extLst>
          </p:cNvPr>
          <p:cNvSpPr txBox="1">
            <a:spLocks noGrp="1"/>
          </p:cNvSpPr>
          <p:nvPr>
            <p:ph type="body" idx="4294967295"/>
          </p:nvPr>
        </p:nvSpPr>
        <p:spPr>
          <a:xfrm>
            <a:off x="359999" y="1619996"/>
            <a:ext cx="9359999" cy="5330878"/>
          </a:xfrm>
        </p:spPr>
        <p:txBody>
          <a:bodyPr/>
          <a:lstStyle/>
          <a:p>
            <a:pPr lvl="0"/>
            <a:r>
              <a:rPr lang="fr-FR" sz="2400"/>
              <a:t>Célèbre jeu télévisé où pour gagner, il faut trouver la bonne question à une réponse donnée. C’est sur ce principe que ce format de rétrospective est construit :</a:t>
            </a:r>
          </a:p>
          <a:p>
            <a:pPr lvl="0"/>
            <a:r>
              <a:rPr lang="fr-FR" sz="2400"/>
              <a:t>1 - Chaque équipier réfléchit individuellement à une ou plusieurs questions (qu’il garde secrètement pour lui) et note la réponse sur un post-it (toujours suivant le principe : une idée = un post-it),</a:t>
            </a:r>
          </a:p>
          <a:p>
            <a:pPr lvl="0"/>
            <a:r>
              <a:rPr lang="fr-FR" sz="2400"/>
              <a:t>2 - Toutes les réponses sont affichées au tableau pour former un tableau de jeu,</a:t>
            </a:r>
          </a:p>
          <a:p>
            <a:pPr lvl="0"/>
            <a:r>
              <a:rPr lang="fr-FR" sz="2400"/>
              <a:t>3 - Chaque équipier est invité à imaginer les questions aux réponses qui ne sont pas les siennes,</a:t>
            </a:r>
          </a:p>
          <a:p>
            <a:pPr lvl="0"/>
            <a:r>
              <a:rPr lang="fr-FR" sz="2400"/>
              <a:t>4 - Toutes les questions sont notées à côté des réponses (à ce moment-là, généralement, l’auteur de la réponse a une réaction),</a:t>
            </a:r>
          </a:p>
          <a:p>
            <a:pPr lvl="0"/>
            <a:endParaRPr lang="fr-FR" sz="24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E1A406-4294-4B3D-A350-F4C340FBF84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E73329F-FEE8-48B0-AEDA-399314FDAC5C}" type="slidenum">
              <a:t>153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3018253-20E1-40F1-90F3-99A864DF1A3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 (2)</a:t>
            </a:r>
          </a:p>
        </p:txBody>
      </p:sp>
      <p:sp>
        <p:nvSpPr>
          <p:cNvPr id="4" name="Espace réservé du texte 2">
            <a:extLst>
              <a:ext uri="{FF2B5EF4-FFF2-40B4-BE49-F238E27FC236}">
                <a16:creationId xmlns:a16="http://schemas.microsoft.com/office/drawing/2014/main" id="{0A0470C5-C65D-4E59-8D72-769D8D403B8D}"/>
              </a:ext>
            </a:extLst>
          </p:cNvPr>
          <p:cNvSpPr txBox="1">
            <a:spLocks noGrp="1"/>
          </p:cNvSpPr>
          <p:nvPr>
            <p:ph type="body" idx="4294967295"/>
          </p:nvPr>
        </p:nvSpPr>
        <p:spPr>
          <a:xfrm>
            <a:off x="359999" y="1511996"/>
            <a:ext cx="9359999" cy="5488201"/>
          </a:xfrm>
        </p:spPr>
        <p:txBody>
          <a:bodyPr/>
          <a:lstStyle/>
          <a:p>
            <a:pPr lvl="0">
              <a:buNone/>
            </a:pPr>
            <a:r>
              <a:rPr lang="fr-FR" sz="2400"/>
              <a:t>5 - Quand les équipiers sont à court de questions et que toutes les réponses ont été couvertes, les auteurs révèlent leurs questions originales,</a:t>
            </a:r>
          </a:p>
          <a:p>
            <a:pPr lvl="0">
              <a:buNone/>
            </a:pPr>
            <a:r>
              <a:rPr lang="fr-FR" sz="2400"/>
              <a:t>6 - C’est le moment des réactions : surprises, découvertes, hallucinations, éclats de rire, incompréhensions, quiproquos, parfois déceptions (ça arrive),</a:t>
            </a:r>
          </a:p>
          <a:p>
            <a:pPr lvl="0">
              <a:buNone/>
            </a:pPr>
            <a:r>
              <a:rPr lang="fr-FR" sz="2400"/>
              <a:t>7 - Les équipiers votent pour les questions qu’ils estiment les plus importantes (par exemple en utilisant la technique du Dot voting),</a:t>
            </a:r>
          </a:p>
          <a:p>
            <a:pPr lvl="0">
              <a:buNone/>
            </a:pPr>
            <a:r>
              <a:rPr lang="fr-FR" sz="2400"/>
              <a:t>8 - L’équipe décide à minima d’une action réalisable d’ici à la prochaine rétrospective.</a:t>
            </a:r>
          </a:p>
          <a:p>
            <a:pPr lvl="0"/>
            <a:r>
              <a:rPr lang="fr-FR" sz="2400"/>
              <a:t>Ce format qui permet à chacun d’exprimer un sujet, de susciter des réactions, de trouver des actions (elles se trouvent parfois dans la question), de confronter les points de vue et d’apprécier les divergences sur des sujets de la vie de l’équipe.</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2B256DD-7793-486F-98C8-B7B9AB208D1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93983D-5292-4F02-8632-67F638DA569E}" type="slidenum">
              <a:t>154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C82BB3-ECB0-4134-8519-E180BB2FD51C}"/>
              </a:ext>
            </a:extLst>
          </p:cNvPr>
          <p:cNvSpPr txBox="1">
            <a:spLocks noGrp="1"/>
          </p:cNvSpPr>
          <p:nvPr>
            <p:ph type="title" idx="4294967295"/>
          </p:nvPr>
        </p:nvSpPr>
        <p:spPr>
          <a:xfrm>
            <a:off x="359999" y="101160"/>
            <a:ext cx="8460001" cy="1418042"/>
          </a:xfrm>
        </p:spPr>
        <p:txBody>
          <a:bodyPr>
            <a:spAutoFit/>
          </a:bodyPr>
          <a:lstStyle/>
          <a:p>
            <a:pPr lvl="0"/>
            <a:r>
              <a:rPr lang="fr-FR"/>
              <a:t>Sprint Retrospective</a:t>
            </a:r>
            <a:br>
              <a:rPr lang="fr-FR"/>
            </a:br>
            <a:r>
              <a:rPr lang="fr-FR"/>
              <a:t>Joepardy (3)</a:t>
            </a:r>
          </a:p>
        </p:txBody>
      </p:sp>
      <p:pic>
        <p:nvPicPr>
          <p:cNvPr id="4" name="Image 3">
            <a:extLst>
              <a:ext uri="{FF2B5EF4-FFF2-40B4-BE49-F238E27FC236}">
                <a16:creationId xmlns:a16="http://schemas.microsoft.com/office/drawing/2014/main" id="{39F4B139-658A-41D5-912D-83238423E866}"/>
              </a:ext>
            </a:extLst>
          </p:cNvPr>
          <p:cNvPicPr>
            <a:picLocks noChangeAspect="1"/>
          </p:cNvPicPr>
          <p:nvPr/>
        </p:nvPicPr>
        <p:blipFill>
          <a:blip r:embed="rId3">
            <a:lum/>
            <a:alphaModFix/>
          </a:blip>
          <a:srcRect/>
          <a:stretch>
            <a:fillRect/>
          </a:stretch>
        </p:blipFill>
        <p:spPr>
          <a:xfrm>
            <a:off x="1676881" y="1734836"/>
            <a:ext cx="6503761" cy="4813922"/>
          </a:xfrm>
          <a:prstGeom prst="rect">
            <a:avLst/>
          </a:prstGeom>
          <a:noFill/>
          <a:ln cap="flat">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E3B5EDC-128B-466A-BBC9-BE1FCA0118A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FC692-F1F0-4FAD-A453-50E8FF2933C9}" type="slidenum">
              <a:t>155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093199E3-D9DD-44FF-8AB5-7A10AE0DA82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B448C497-AADD-467A-90FF-7F93D4B6ABD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0B6C132-E68B-4BD5-9129-F741969946F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des ressources humaines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CE8850-0183-44FB-8DFC-28158B730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F5B287F-A805-4356-A7A3-0CE0426D2F2B}" type="slidenum">
              <a:t>156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7DD14AA-1EC2-4F05-9413-C8A09D95615C}"/>
              </a:ext>
            </a:extLst>
          </p:cNvPr>
          <p:cNvSpPr txBox="1">
            <a:spLocks noGrp="1"/>
          </p:cNvSpPr>
          <p:nvPr>
            <p:ph type="title" idx="4294967295"/>
          </p:nvPr>
        </p:nvSpPr>
        <p:spPr>
          <a:xfrm>
            <a:off x="359999" y="101160"/>
            <a:ext cx="8460001" cy="1418042"/>
          </a:xfrm>
        </p:spPr>
        <p:txBody>
          <a:bodyPr/>
          <a:lstStyle/>
          <a:p>
            <a:pPr lvl="0"/>
            <a:r>
              <a:rPr lang="fr-FR"/>
              <a:t>Scrum Master </a:t>
            </a:r>
            <a:br>
              <a:rPr lang="fr-FR"/>
            </a:br>
            <a:r>
              <a:rPr lang="fr-FR"/>
              <a:t>(Manager agile)</a:t>
            </a:r>
          </a:p>
        </p:txBody>
      </p:sp>
      <p:sp>
        <p:nvSpPr>
          <p:cNvPr id="4" name="Espace réservé du texte 2">
            <a:extLst>
              <a:ext uri="{FF2B5EF4-FFF2-40B4-BE49-F238E27FC236}">
                <a16:creationId xmlns:a16="http://schemas.microsoft.com/office/drawing/2014/main" id="{004AC804-AD74-4E88-9D75-B7F2C2D717CC}"/>
              </a:ext>
            </a:extLst>
          </p:cNvPr>
          <p:cNvSpPr txBox="1">
            <a:spLocks noGrp="1"/>
          </p:cNvSpPr>
          <p:nvPr>
            <p:ph type="body" idx="4294967295"/>
          </p:nvPr>
        </p:nvSpPr>
        <p:spPr>
          <a:xfrm>
            <a:off x="359999" y="1619996"/>
            <a:ext cx="9359999" cy="5351397"/>
          </a:xfrm>
        </p:spPr>
        <p:txBody>
          <a:bodyPr/>
          <a:lstStyle/>
          <a:p>
            <a:pPr lvl="0"/>
            <a:r>
              <a:rPr lang="fr-FR" sz="2600"/>
              <a:t>Le chef de projet est devenu un facilitateur, qui a pour responsabilité de créer les meilleures conditions, humaines et environnementales, favorisant la collaboration et facilitant le succès du projet.</a:t>
            </a:r>
          </a:p>
          <a:p>
            <a:pPr lvl="0">
              <a:spcAft>
                <a:spcPts val="595"/>
              </a:spcAft>
            </a:pPr>
            <a:r>
              <a:rPr lang="fr-FR" sz="2600" b="1"/>
              <a:t>Responsabilités :</a:t>
            </a:r>
          </a:p>
          <a:p>
            <a:pPr lvl="0">
              <a:spcAft>
                <a:spcPts val="595"/>
              </a:spcAft>
            </a:pPr>
            <a:r>
              <a:rPr lang="fr-FR" sz="2400"/>
              <a:t>- Constituer l’équipe</a:t>
            </a:r>
          </a:p>
          <a:p>
            <a:pPr lvl="0">
              <a:spcAft>
                <a:spcPts val="595"/>
              </a:spcAft>
            </a:pPr>
            <a:r>
              <a:rPr lang="fr-FR" sz="2400"/>
              <a:t>- Définir les rôles et responsabilités</a:t>
            </a:r>
          </a:p>
          <a:p>
            <a:pPr lvl="0">
              <a:spcAft>
                <a:spcPts val="595"/>
              </a:spcAft>
            </a:pPr>
            <a:r>
              <a:rPr lang="fr-FR" sz="2400"/>
              <a:t>- Déterminer la composition de l’équipe</a:t>
            </a:r>
          </a:p>
          <a:p>
            <a:pPr lvl="0">
              <a:spcAft>
                <a:spcPts val="595"/>
              </a:spcAft>
            </a:pPr>
            <a:r>
              <a:rPr lang="fr-FR" sz="2400"/>
              <a:t>- Contracter les ressources</a:t>
            </a:r>
          </a:p>
          <a:p>
            <a:pPr lvl="0">
              <a:spcAft>
                <a:spcPts val="595"/>
              </a:spcAft>
            </a:pPr>
            <a:r>
              <a:rPr lang="fr-FR" sz="2400"/>
              <a:t>- Animer l'équipe</a:t>
            </a:r>
          </a:p>
          <a:p>
            <a:pPr lvl="0">
              <a:spcAft>
                <a:spcPts val="595"/>
              </a:spcAft>
            </a:pPr>
            <a:r>
              <a:rPr lang="fr-FR" sz="2400"/>
              <a:t>- Développer la collaboration</a:t>
            </a:r>
          </a:p>
          <a:p>
            <a:pPr lvl="0">
              <a:spcAft>
                <a:spcPts val="595"/>
              </a:spcAft>
            </a:pPr>
            <a:r>
              <a:rPr lang="fr-FR" sz="2400"/>
              <a:t>- Créer un environnement de travail efﬁcace</a:t>
            </a:r>
          </a:p>
          <a:p>
            <a:pPr lvl="0">
              <a:spcAft>
                <a:spcPts val="595"/>
              </a:spcAft>
            </a:pPr>
            <a:r>
              <a:rPr lang="fr-FR" sz="2400"/>
              <a:t>- Gérer les sous-traitants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5A661F4-FB1B-491E-BB0F-75D310EFA02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C63C88-3C5F-4464-87BB-7D537FF13F71}" type="slidenum">
              <a:t>157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C5254E-E51E-40A5-920E-D326EF3EFD9D}"/>
              </a:ext>
            </a:extLst>
          </p:cNvPr>
          <p:cNvSpPr txBox="1">
            <a:spLocks noGrp="1"/>
          </p:cNvSpPr>
          <p:nvPr>
            <p:ph type="title" idx="4294967295"/>
          </p:nvPr>
        </p:nvSpPr>
        <p:spPr/>
        <p:txBody>
          <a:bodyPr/>
          <a:lstStyle/>
          <a:p>
            <a:pPr lvl="0"/>
            <a:r>
              <a:rPr lang="fr-FR" sz="4000"/>
              <a:t>Créer un environnement de travail efficace</a:t>
            </a:r>
          </a:p>
        </p:txBody>
      </p:sp>
      <p:sp>
        <p:nvSpPr>
          <p:cNvPr id="4" name="Espace réservé du texte 2">
            <a:extLst>
              <a:ext uri="{FF2B5EF4-FFF2-40B4-BE49-F238E27FC236}">
                <a16:creationId xmlns:a16="http://schemas.microsoft.com/office/drawing/2014/main" id="{452D60CF-D607-41C0-A8E8-C11C54029918}"/>
              </a:ext>
            </a:extLst>
          </p:cNvPr>
          <p:cNvSpPr txBox="1">
            <a:spLocks noGrp="1"/>
          </p:cNvSpPr>
          <p:nvPr>
            <p:ph type="body" idx="4294967295"/>
          </p:nvPr>
        </p:nvSpPr>
        <p:spPr/>
        <p:txBody>
          <a:bodyPr/>
          <a:lstStyle/>
          <a:p>
            <a:pPr lvl="0"/>
            <a:r>
              <a:rPr lang="fr-FR"/>
              <a:t>Réunir l’équipe dans une même salle (open space?).</a:t>
            </a:r>
          </a:p>
          <a:p>
            <a:pPr lvl="0"/>
            <a:r>
              <a:rPr lang="fr-FR"/>
              <a:t>Disposition pour faciliter le travail en binôme.</a:t>
            </a:r>
          </a:p>
          <a:p>
            <a:pPr lvl="0"/>
            <a:r>
              <a:rPr lang="fr-FR"/>
              <a:t>Panneau d'affichage des résultats.</a:t>
            </a:r>
          </a:p>
          <a:p>
            <a:pPr lvl="0"/>
            <a:r>
              <a:rPr lang="fr-FR"/>
              <a:t>Prévoir un poste pour le client ( qui passe régulièrement du temps avec l’équipe, pour décrire les fonctionnalités attendues ou pour tester les derniers développements)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2A34C-3823-471C-B7C6-710E8279BA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248442-BE9F-4E9F-BD8C-38D466A707D0}" type="slidenum">
              <a:t>158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F61F4CF-A8F5-4FD5-AE40-8EFEBC0AD931}"/>
              </a:ext>
            </a:extLst>
          </p:cNvPr>
          <p:cNvSpPr txBox="1">
            <a:spLocks noGrp="1"/>
          </p:cNvSpPr>
          <p:nvPr>
            <p:ph type="title" idx="4294967295"/>
          </p:nvPr>
        </p:nvSpPr>
        <p:spPr>
          <a:xfrm>
            <a:off x="359999" y="159123"/>
            <a:ext cx="8460001" cy="1302123"/>
          </a:xfrm>
        </p:spPr>
        <p:txBody>
          <a:bodyPr/>
          <a:lstStyle/>
          <a:p>
            <a:pPr lvl="0"/>
            <a:r>
              <a:rPr lang="fr-FR" sz="4400"/>
              <a:t>Gérer des équipes multiples ou distantes</a:t>
            </a:r>
          </a:p>
        </p:txBody>
      </p:sp>
      <p:sp>
        <p:nvSpPr>
          <p:cNvPr id="4" name="Espace réservé du texte 2">
            <a:extLst>
              <a:ext uri="{FF2B5EF4-FFF2-40B4-BE49-F238E27FC236}">
                <a16:creationId xmlns:a16="http://schemas.microsoft.com/office/drawing/2014/main" id="{36FC18E3-6DED-46A1-A49C-79EC25772C2D}"/>
              </a:ext>
            </a:extLst>
          </p:cNvPr>
          <p:cNvSpPr txBox="1">
            <a:spLocks noGrp="1"/>
          </p:cNvSpPr>
          <p:nvPr>
            <p:ph type="body" idx="4294967295"/>
          </p:nvPr>
        </p:nvSpPr>
        <p:spPr/>
        <p:txBody>
          <a:bodyPr/>
          <a:lstStyle/>
          <a:p>
            <a:pPr lvl="0"/>
            <a:r>
              <a:rPr lang="fr-FR"/>
              <a:t>Maintenir la taille des équipes entre 3 et 9 personnes au maximum (afin de limiter les échanges).</a:t>
            </a:r>
          </a:p>
          <a:p>
            <a:pPr lvl="0"/>
            <a:r>
              <a:rPr lang="fr-FR"/>
              <a:t>Tenir une réunion quotidienne pour chaque équipe, suivie d’une réunion avec un représentant de chaque équipe (scrum of scrum).</a:t>
            </a:r>
          </a:p>
          <a:p>
            <a:pPr lvl="0"/>
            <a:r>
              <a:rPr lang="fr-FR"/>
              <a:t>Introduire des standards entre les équipes (codage, dépôt de sources, métriques identiques).</a:t>
            </a:r>
          </a:p>
          <a:p>
            <a:pPr lvl="0"/>
            <a:r>
              <a:rPr lang="fr-FR"/>
              <a:t>Partager le Product Backlog.</a:t>
            </a:r>
          </a:p>
          <a:p>
            <a:pPr lvl="0"/>
            <a:r>
              <a:rPr lang="fr-FR"/>
              <a:t>Utiliser des outils de communication dédiés pour le travail collaboratif et le partage des indicateurs de suivi.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B0D41D-62B1-4A54-9125-DF53EE55214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B7EBB1-C621-43A4-8D86-CF7222A8CABB}" type="slidenum">
              <a:t>159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02B6F02C-873F-456E-89DD-4D16C0A302BF}"/>
              </a:ext>
            </a:extLst>
          </p:cNvPr>
          <p:cNvSpPr txBox="1">
            <a:spLocks noGrp="1"/>
          </p:cNvSpPr>
          <p:nvPr>
            <p:ph type="body" idx="4294967295"/>
          </p:nvPr>
        </p:nvSpPr>
        <p:spPr/>
        <p:txBody>
          <a:bodyPr>
            <a:spAutoFit/>
          </a:bodyPr>
          <a:lstStyle/>
          <a:p>
            <a:pPr lvl="0">
              <a:buNone/>
            </a:pPr>
            <a:endParaRPr lang="fr-FR"/>
          </a:p>
          <a:p>
            <a:pPr lvl="0">
              <a:buNone/>
            </a:pPr>
            <a:endParaRPr lang="fr-FR"/>
          </a:p>
          <a:p>
            <a:pPr lvl="0">
              <a:buNone/>
            </a:pPr>
            <a:endParaRPr lang="fr-FR"/>
          </a:p>
          <a:p>
            <a:pPr lvl="0" algn="ctr">
              <a:buNone/>
            </a:pPr>
            <a:r>
              <a:rPr lang="fr-FR" sz="6000"/>
              <a:t>Aspects contractuels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F4550C-AD68-4E0D-ACAF-59E43CDC016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705E05-E3C7-4780-AF33-A9B672EFBCB3}" type="slidenum">
              <a:t>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690D6-75B6-4C75-82FD-BFBCB2ED9C63}"/>
              </a:ext>
            </a:extLst>
          </p:cNvPr>
          <p:cNvSpPr txBox="1">
            <a:spLocks noGrp="1"/>
          </p:cNvSpPr>
          <p:nvPr>
            <p:ph type="title" idx="4294967295"/>
          </p:nvPr>
        </p:nvSpPr>
        <p:spPr/>
        <p:txBody>
          <a:bodyPr/>
          <a:lstStyle/>
          <a:p>
            <a:pPr lvl="0"/>
            <a:r>
              <a:rPr lang="fr-FR" sz="3600"/>
              <a:t>Partager une vision</a:t>
            </a:r>
            <a:br>
              <a:rPr lang="fr-FR" sz="3600"/>
            </a:br>
            <a:r>
              <a:rPr lang="fr-FR" sz="3600" b="1"/>
              <a:t>Forme</a:t>
            </a:r>
          </a:p>
        </p:txBody>
      </p:sp>
      <p:sp>
        <p:nvSpPr>
          <p:cNvPr id="4" name="Espace réservé du texte 2">
            <a:extLst>
              <a:ext uri="{FF2B5EF4-FFF2-40B4-BE49-F238E27FC236}">
                <a16:creationId xmlns:a16="http://schemas.microsoft.com/office/drawing/2014/main" id="{4FB425A9-EBF6-4A95-B36E-3C0D388DE687}"/>
              </a:ext>
            </a:extLst>
          </p:cNvPr>
          <p:cNvSpPr txBox="1">
            <a:spLocks noGrp="1"/>
          </p:cNvSpPr>
          <p:nvPr>
            <p:ph type="body" idx="4294967295"/>
          </p:nvPr>
        </p:nvSpPr>
        <p:spPr/>
        <p:txBody>
          <a:bodyPr/>
          <a:lstStyle/>
          <a:p>
            <a:pPr lvl="0"/>
            <a:r>
              <a:rPr lang="fr-FR" sz="2600" b="1"/>
              <a:t>Pourquoi ?</a:t>
            </a:r>
            <a:r>
              <a:rPr lang="fr-FR" sz="2600"/>
              <a:t> Quel est l'objectif stratégique du client ?</a:t>
            </a:r>
          </a:p>
          <a:p>
            <a:pPr lvl="0"/>
            <a:r>
              <a:rPr lang="fr-FR" sz="2600" b="1"/>
              <a:t>Quoi ?</a:t>
            </a:r>
            <a:r>
              <a:rPr lang="fr-FR" sz="2600"/>
              <a:t> Quels sont le périmètre et les contraintes actuels et futurs, du projet ?</a:t>
            </a:r>
          </a:p>
          <a:p>
            <a:pPr lvl="0"/>
            <a:r>
              <a:rPr lang="fr-FR" sz="2600" b="1"/>
              <a:t>Qui ou pour qui ?</a:t>
            </a:r>
            <a:r>
              <a:rPr lang="fr-FR" sz="2600"/>
              <a:t> Quelles sont les parties prenantes du projet ? Qui va utiliser le produit ? A qui va bénéficier le projet ? A toute personne impactée ou qui peut impacter le déploiement d'un produit, y compris l'équipe de réalisation.</a:t>
            </a:r>
          </a:p>
          <a:p>
            <a:pPr lvl="0"/>
            <a:r>
              <a:rPr lang="fr-FR" sz="2600" b="1"/>
              <a:t>Comment ?</a:t>
            </a:r>
            <a:r>
              <a:rPr lang="fr-FR" sz="2600"/>
              <a:t> Comment l'équipe va-t-elle réaliser le produit : va-t-elle le faire ? Le faire-faire ? Ou l'acheter ? Il s'agit ici de proposer une solution technique, un calendrier, un budget, de recenser les ressources nécessaires, de déterminer la méthodologie qui sera mise en œuvre.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D21902-C427-490E-B7C8-5CF4EC5C5A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7FEB78E-E451-4A2F-AE4F-679E0C2146DB}" type="slidenum">
              <a:t>160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A58460-C460-43CB-8E16-4F403B58CA6D}"/>
              </a:ext>
            </a:extLst>
          </p:cNvPr>
          <p:cNvSpPr txBox="1">
            <a:spLocks noGrp="1"/>
          </p:cNvSpPr>
          <p:nvPr>
            <p:ph type="title" idx="4294967295"/>
          </p:nvPr>
        </p:nvSpPr>
        <p:spPr/>
        <p:txBody>
          <a:bodyPr>
            <a:spAutoFit/>
          </a:bodyPr>
          <a:lstStyle/>
          <a:p>
            <a:pPr lvl="0"/>
            <a:r>
              <a:rPr lang="fr-FR"/>
              <a:t>Aspect contractuel</a:t>
            </a:r>
          </a:p>
        </p:txBody>
      </p:sp>
      <p:sp>
        <p:nvSpPr>
          <p:cNvPr id="4" name="Espace réservé du texte 2">
            <a:extLst>
              <a:ext uri="{FF2B5EF4-FFF2-40B4-BE49-F238E27FC236}">
                <a16:creationId xmlns:a16="http://schemas.microsoft.com/office/drawing/2014/main" id="{D476D2B5-9797-42BD-B802-3A5E7466DA66}"/>
              </a:ext>
            </a:extLst>
          </p:cNvPr>
          <p:cNvSpPr txBox="1">
            <a:spLocks noGrp="1"/>
          </p:cNvSpPr>
          <p:nvPr>
            <p:ph type="body" idx="4294967295"/>
          </p:nvPr>
        </p:nvSpPr>
        <p:spPr>
          <a:xfrm>
            <a:off x="359999" y="1619996"/>
            <a:ext cx="9359999" cy="5150879"/>
          </a:xfrm>
        </p:spPr>
        <p:txBody>
          <a:bodyPr/>
          <a:lstStyle/>
          <a:p>
            <a:pPr lvl="0" algn="ctr">
              <a:buNone/>
            </a:pPr>
            <a:r>
              <a:rPr lang="fr-FR" sz="2400">
                <a:solidFill>
                  <a:srgbClr val="FF0000"/>
                </a:solidFill>
              </a:rPr>
              <a:t>Comment gérer un projet Scrum sur le plan contractuel, sachant que les concepts Agiles préfèrent la collaboration à la négociation de contrat ?</a:t>
            </a:r>
          </a:p>
          <a:p>
            <a:pPr lvl="0"/>
            <a:r>
              <a:rPr lang="fr-FR" sz="2400"/>
              <a:t>De la part du soumissionnaire, un engagement sur les moyens (compétences, méthodes, pilotage, ...) pour assurer la qualité</a:t>
            </a:r>
          </a:p>
          <a:p>
            <a:pPr lvl="0">
              <a:spcAft>
                <a:spcPts val="310"/>
              </a:spcAft>
            </a:pPr>
            <a:r>
              <a:rPr lang="fr-FR" sz="2000"/>
              <a:t>- Estimation du rapport qualité/prix plutôt que du prix le plus bas</a:t>
            </a:r>
          </a:p>
          <a:p>
            <a:pPr lvl="0">
              <a:spcAft>
                <a:spcPts val="310"/>
              </a:spcAft>
            </a:pPr>
            <a:r>
              <a:rPr lang="fr-FR" sz="2000"/>
              <a:t>- Exemples de critères : niveau de qualité (méthodes, ...), fréquence des feedbacks, expériences des ressources, capacité à s'adapter, communication, maturité de la relation client</a:t>
            </a:r>
          </a:p>
          <a:p>
            <a:pPr lvl="0">
              <a:spcAft>
                <a:spcPts val="310"/>
              </a:spcAft>
            </a:pPr>
            <a:endParaRPr lang="fr-FR" sz="2000"/>
          </a:p>
          <a:p>
            <a:pPr lvl="0"/>
            <a:r>
              <a:rPr lang="fr-FR" sz="2400"/>
              <a:t>Un budget et des dates de livraisons (durée du sprint) fixés par le client</a:t>
            </a:r>
          </a:p>
          <a:p>
            <a:pPr lvl="0"/>
            <a:r>
              <a:rPr lang="fr-FR" sz="2400"/>
              <a:t>Un périmètre initial tracé de façon collaborative (backlog produit initialisé conjointement)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91B684-5788-46B8-9557-BC5E06D182D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E84BB3C-BFE0-4BD3-AE62-C6863D0C4307}" type="slidenum">
              <a:t>161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F456EE-18F5-4240-828B-3D737C7262B0}"/>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(2)</a:t>
            </a:r>
          </a:p>
        </p:txBody>
      </p:sp>
      <p:sp>
        <p:nvSpPr>
          <p:cNvPr id="4" name="Espace réservé du texte 2">
            <a:extLst>
              <a:ext uri="{FF2B5EF4-FFF2-40B4-BE49-F238E27FC236}">
                <a16:creationId xmlns:a16="http://schemas.microsoft.com/office/drawing/2014/main" id="{901E4BF6-6FAA-4435-8D27-327FC0212006}"/>
              </a:ext>
            </a:extLst>
          </p:cNvPr>
          <p:cNvSpPr txBox="1">
            <a:spLocks noGrp="1"/>
          </p:cNvSpPr>
          <p:nvPr>
            <p:ph type="body" idx="4294967295"/>
          </p:nvPr>
        </p:nvSpPr>
        <p:spPr>
          <a:xfrm>
            <a:off x="359999" y="1619996"/>
            <a:ext cx="9359999" cy="5048283"/>
          </a:xfrm>
        </p:spPr>
        <p:txBody>
          <a:bodyPr/>
          <a:lstStyle/>
          <a:p>
            <a:pPr lvl="0">
              <a:spcAft>
                <a:spcPts val="30"/>
              </a:spcAft>
              <a:buNone/>
            </a:pPr>
            <a:endParaRPr lang="fr-FR"/>
          </a:p>
          <a:p>
            <a:pPr lvl="0">
              <a:spcAft>
                <a:spcPts val="310"/>
              </a:spcAft>
            </a:pPr>
            <a:r>
              <a:rPr lang="fr-FR"/>
              <a:t>Contrat à engagement de moyens (~régie) : périmètre variable et coût fixe</a:t>
            </a:r>
          </a:p>
          <a:p>
            <a:pPr lvl="0">
              <a:spcAft>
                <a:spcPts val="310"/>
              </a:spcAft>
            </a:pPr>
            <a:r>
              <a:rPr lang="fr-FR" sz="2200"/>
              <a:t>- Risques principaux : retard de livraison, dé-responsabilisation du soumissionnaire</a:t>
            </a:r>
          </a:p>
          <a:p>
            <a:pPr lvl="0">
              <a:spcAft>
                <a:spcPts val="310"/>
              </a:spcAft>
            </a:pPr>
            <a:endParaRPr lang="fr-FR" sz="2000"/>
          </a:p>
          <a:p>
            <a:pPr lvl="0">
              <a:spcAft>
                <a:spcPts val="310"/>
              </a:spcAft>
            </a:pPr>
            <a:r>
              <a:rPr lang="fr-FR"/>
              <a:t>Co-sourcing</a:t>
            </a:r>
          </a:p>
          <a:p>
            <a:pPr lvl="0">
              <a:spcAft>
                <a:spcPts val="310"/>
              </a:spcAft>
            </a:pPr>
            <a:r>
              <a:rPr lang="fr-FR" sz="2200"/>
              <a:t>- Équipe mixte, sur le site du client</a:t>
            </a:r>
          </a:p>
          <a:p>
            <a:pPr lvl="0">
              <a:spcAft>
                <a:spcPts val="310"/>
              </a:spcAft>
            </a:pPr>
            <a:r>
              <a:rPr lang="fr-FR" sz="2200"/>
              <a:t>- Visibilité, transfert de compétences intrinsèque, risques partagés (des ressources des deux parties sont impliquées)</a:t>
            </a:r>
          </a:p>
          <a:p>
            <a:pPr lvl="0">
              <a:spcAft>
                <a:spcPts val="310"/>
              </a:spcAft>
            </a:pPr>
            <a:endParaRPr lang="fr-FR" sz="20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50EAB0-10A0-4110-A43B-2F3D7B79C7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DFC76B-2932-432B-A6A8-0A76C863900D}" type="slidenum">
              <a:t>162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88A6945-F697-4DBB-9AFF-13995A77F1FD}"/>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(3)</a:t>
            </a:r>
          </a:p>
        </p:txBody>
      </p:sp>
      <p:sp>
        <p:nvSpPr>
          <p:cNvPr id="4" name="Espace réservé du texte 2">
            <a:extLst>
              <a:ext uri="{FF2B5EF4-FFF2-40B4-BE49-F238E27FC236}">
                <a16:creationId xmlns:a16="http://schemas.microsoft.com/office/drawing/2014/main" id="{D4067FF7-6C59-4C4F-81C0-839B6A48291D}"/>
              </a:ext>
            </a:extLst>
          </p:cNvPr>
          <p:cNvSpPr txBox="1">
            <a:spLocks noGrp="1"/>
          </p:cNvSpPr>
          <p:nvPr>
            <p:ph type="body" idx="4294967295"/>
          </p:nvPr>
        </p:nvSpPr>
        <p:spPr/>
        <p:txBody>
          <a:bodyPr>
            <a:spAutoFit/>
          </a:bodyPr>
          <a:lstStyle/>
          <a:p>
            <a:pPr lvl="0">
              <a:spcAft>
                <a:spcPts val="30"/>
              </a:spcAft>
              <a:buNone/>
            </a:pPr>
            <a:r>
              <a:rPr lang="fr-FR"/>
              <a:t>Suite approches possibles pour l'agilité :</a:t>
            </a:r>
          </a:p>
          <a:p>
            <a:pPr lvl="0">
              <a:spcAft>
                <a:spcPts val="30"/>
              </a:spcAft>
              <a:buNone/>
            </a:pPr>
            <a:endParaRPr lang="fr-FR"/>
          </a:p>
          <a:p>
            <a:pPr lvl="0">
              <a:spcAft>
                <a:spcPts val="595"/>
              </a:spcAft>
            </a:pPr>
            <a:r>
              <a:rPr lang="fr-FR"/>
              <a:t>Forfait collaboratif</a:t>
            </a:r>
          </a:p>
          <a:p>
            <a:pPr lvl="0">
              <a:spcAft>
                <a:spcPts val="595"/>
              </a:spcAft>
            </a:pPr>
            <a:r>
              <a:rPr lang="fr-FR" sz="2000"/>
              <a:t>- Le coût et le délai sont fixés par le client ► le périmètre est la variable d'ajustement</a:t>
            </a:r>
          </a:p>
          <a:p>
            <a:pPr lvl="0">
              <a:spcAft>
                <a:spcPts val="595"/>
              </a:spcAft>
            </a:pPr>
            <a:r>
              <a:rPr lang="fr-FR" sz="2000"/>
              <a:t>- Le soumissionnaire se positionne sur sa capacité et son savoir-faire (engagement sur des critères de qualité)</a:t>
            </a:r>
          </a:p>
          <a:p>
            <a:pPr lvl="0">
              <a:spcAft>
                <a:spcPts val="595"/>
              </a:spcAft>
            </a:pPr>
            <a:r>
              <a:rPr lang="fr-FR" sz="2000"/>
              <a:t>- Le contrat a donc bien un prix et une date fixés. La différence est dans la fréquence de livraison et dans l'ajustement du périmètre.</a:t>
            </a:r>
          </a:p>
          <a:p>
            <a:pPr lvl="0">
              <a:spcAft>
                <a:spcPts val="595"/>
              </a:spcAft>
            </a:pPr>
            <a:r>
              <a:rPr lang="fr-FR" sz="2000"/>
              <a:t>- Forte implication des parties</a:t>
            </a:r>
          </a:p>
          <a:p>
            <a:pPr lvl="0">
              <a:spcAft>
                <a:spcPts val="595"/>
              </a:spcAft>
            </a:pPr>
            <a:endParaRPr lang="fr-FR" sz="2000"/>
          </a:p>
          <a:p>
            <a:pPr lvl="0">
              <a:spcAft>
                <a:spcPts val="595"/>
              </a:spcAft>
            </a:pPr>
            <a:r>
              <a:rPr lang="fr-FR" sz="2400"/>
              <a:t>Forfait avec engagement mesurable</a:t>
            </a:r>
          </a:p>
          <a:p>
            <a:pPr lvl="0">
              <a:spcAft>
                <a:spcPts val="595"/>
              </a:spcAft>
            </a:pPr>
            <a:r>
              <a:rPr lang="fr-FR" sz="2000"/>
              <a:t>- Définition de points de mesures concrets et  représentatifs (par exemple : Définition d'unités d'œuvre, engagement sur un niveau de qualité,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254195-8212-4F96-A823-85B3BACEEB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292D6D6-17A7-4611-A07B-428799F7C612}" type="slidenum">
              <a:t>163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5AAE82-2809-461F-830E-2007B289E38F}"/>
              </a:ext>
            </a:extLst>
          </p:cNvPr>
          <p:cNvSpPr txBox="1">
            <a:spLocks noGrp="1"/>
          </p:cNvSpPr>
          <p:nvPr>
            <p:ph type="title" idx="4294967295"/>
          </p:nvPr>
        </p:nvSpPr>
        <p:spPr/>
        <p:txBody>
          <a:bodyPr>
            <a:spAutoFit/>
          </a:bodyPr>
          <a:lstStyle/>
          <a:p>
            <a:pPr lvl="0"/>
            <a:r>
              <a:rPr lang="fr-FR"/>
              <a:t>Mise en œuvre</a:t>
            </a:r>
          </a:p>
        </p:txBody>
      </p:sp>
      <p:sp>
        <p:nvSpPr>
          <p:cNvPr id="4" name="Espace réservé du texte 2">
            <a:extLst>
              <a:ext uri="{FF2B5EF4-FFF2-40B4-BE49-F238E27FC236}">
                <a16:creationId xmlns:a16="http://schemas.microsoft.com/office/drawing/2014/main" id="{B9C0A9A9-E432-40ED-84AE-BBEBB1099F70}"/>
              </a:ext>
            </a:extLst>
          </p:cNvPr>
          <p:cNvSpPr txBox="1">
            <a:spLocks noGrp="1"/>
          </p:cNvSpPr>
          <p:nvPr>
            <p:ph type="body" idx="4294967295"/>
          </p:nvPr>
        </p:nvSpPr>
        <p:spPr/>
        <p:txBody>
          <a:bodyPr>
            <a:spAutoFit/>
          </a:bodyPr>
          <a:lstStyle/>
          <a:p>
            <a:pPr lvl="0"/>
            <a:r>
              <a:rPr lang="fr-FR"/>
              <a:t>Le client donne le prix P et le délai D</a:t>
            </a:r>
          </a:p>
          <a:p>
            <a:pPr lvl="0"/>
            <a:r>
              <a:rPr lang="fr-FR"/>
              <a:t>Le fournisseur et le client définissent ensemble la durée d'une itération I</a:t>
            </a:r>
            <a:br>
              <a:rPr lang="fr-FR"/>
            </a:br>
            <a:r>
              <a:rPr lang="fr-FR"/>
              <a:t>Le tarif par itération est PxI/D</a:t>
            </a:r>
          </a:p>
          <a:p>
            <a:pPr lvl="0"/>
            <a:r>
              <a:rPr lang="fr-FR"/>
              <a:t>A la fin de chaque itération, le client voit ce qui fonctionne et peut décider de :</a:t>
            </a:r>
            <a:br>
              <a:rPr lang="fr-FR"/>
            </a:br>
            <a:r>
              <a:rPr lang="fr-FR"/>
              <a:t>- changer de fournisseur, le client est payé : nxPxI/D (plus un pourcentage lié à l'investissement)</a:t>
            </a:r>
            <a:br>
              <a:rPr lang="fr-FR"/>
            </a:br>
            <a:r>
              <a:rPr lang="fr-FR"/>
              <a:t>- changer de priorité dans les exigences.</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EEA0500-1547-42EF-8F68-04B2019EA1C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2244DC-CFE2-46D8-BD26-559BFB10C1D3}" type="slidenum">
              <a:t>164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390E84D-E520-4997-A31E-F2324967FC81}"/>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F65A64D6-97D0-4318-8755-92A913A26B2F}"/>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AF09586-7436-4FEA-BD3A-C86DB368CFD4}"/>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Adopter une approche agile</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3F5465-B8CE-4DAA-9C93-B454F705388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45049B8-0F4B-4354-87B4-449A5839451E}" type="slidenum">
              <a:t>165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2BF6E4-9E59-4B5D-B155-E6D288F10DB2}"/>
              </a:ext>
            </a:extLst>
          </p:cNvPr>
          <p:cNvSpPr txBox="1">
            <a:spLocks noGrp="1"/>
          </p:cNvSpPr>
          <p:nvPr>
            <p:ph type="title" idx="4294967295"/>
          </p:nvPr>
        </p:nvSpPr>
        <p:spPr/>
        <p:txBody>
          <a:bodyPr/>
          <a:lstStyle/>
          <a:p>
            <a:pPr lvl="0"/>
            <a:r>
              <a:rPr lang="fr-FR"/>
              <a:t>Adopter une approche agile</a:t>
            </a:r>
          </a:p>
        </p:txBody>
      </p:sp>
      <p:sp>
        <p:nvSpPr>
          <p:cNvPr id="4" name="Espace réservé du texte 2">
            <a:extLst>
              <a:ext uri="{FF2B5EF4-FFF2-40B4-BE49-F238E27FC236}">
                <a16:creationId xmlns:a16="http://schemas.microsoft.com/office/drawing/2014/main" id="{CC0C279A-1F85-48D2-9D2D-2928810CFBFF}"/>
              </a:ext>
            </a:extLst>
          </p:cNvPr>
          <p:cNvSpPr txBox="1">
            <a:spLocks noGrp="1"/>
          </p:cNvSpPr>
          <p:nvPr>
            <p:ph type="body" idx="4294967295"/>
          </p:nvPr>
        </p:nvSpPr>
        <p:spPr/>
        <p:txBody>
          <a:bodyPr/>
          <a:lstStyle/>
          <a:p>
            <a:pPr lvl="0"/>
            <a:r>
              <a:rPr lang="fr-FR"/>
              <a:t>Dresser l’état des lieux</a:t>
            </a:r>
          </a:p>
          <a:p>
            <a:pPr lvl="0"/>
            <a:r>
              <a:rPr lang="fr-FR"/>
              <a:t>Recenser les zones de dysfonctionnement</a:t>
            </a:r>
          </a:p>
          <a:p>
            <a:pPr lvl="0"/>
            <a:r>
              <a:rPr lang="fr-FR"/>
              <a:t>Poser les bonnes questions</a:t>
            </a:r>
          </a:p>
          <a:p>
            <a:pPr lvl="0"/>
            <a:r>
              <a:rPr lang="fr-FR"/>
              <a:t>Risques ou facteurs clés de réussite ?</a:t>
            </a:r>
          </a:p>
          <a:p>
            <a:pPr lvl="0"/>
            <a:r>
              <a:rPr lang="fr-FR"/>
              <a:t>Fixer des objectifs réalistes</a:t>
            </a:r>
          </a:p>
          <a:p>
            <a:pPr lvl="0"/>
            <a:r>
              <a:rPr lang="fr-FR"/>
              <a:t>Comment mesurer le succès de la démarche ?</a:t>
            </a:r>
          </a:p>
          <a:p>
            <a:pPr lvl="0"/>
            <a:r>
              <a:rPr lang="fr-FR"/>
              <a:t>Quels sont les symptômes de l’échec de la démarche ?</a:t>
            </a:r>
          </a:p>
          <a:p>
            <a:pPr lvl="0"/>
            <a:r>
              <a:rPr lang="fr-FR"/>
              <a:t>Initialiser la conduite du changement</a:t>
            </a:r>
          </a:p>
          <a:p>
            <a:pPr lvl="0"/>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B1B7B0A-F3FF-4879-B795-9D5AFB4670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855D66-EC46-4452-B210-15ADAE6235F9}" type="slidenum">
              <a:t>166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1AF2113-8AD4-4F32-A7BD-90CC8E9D425E}"/>
              </a:ext>
            </a:extLst>
          </p:cNvPr>
          <p:cNvSpPr txBox="1">
            <a:spLocks noGrp="1"/>
          </p:cNvSpPr>
          <p:nvPr>
            <p:ph type="title" idx="4294967295"/>
          </p:nvPr>
        </p:nvSpPr>
        <p:spPr/>
        <p:txBody>
          <a:bodyPr/>
          <a:lstStyle/>
          <a:p>
            <a:pPr lvl="0"/>
            <a:r>
              <a:rPr lang="fr-FR"/>
              <a:t>Conclusion</a:t>
            </a:r>
          </a:p>
        </p:txBody>
      </p:sp>
      <p:sp>
        <p:nvSpPr>
          <p:cNvPr id="4" name="Espace réservé du texte 2">
            <a:extLst>
              <a:ext uri="{FF2B5EF4-FFF2-40B4-BE49-F238E27FC236}">
                <a16:creationId xmlns:a16="http://schemas.microsoft.com/office/drawing/2014/main" id="{B0F3279F-4041-4C07-ABDD-5CE98500D024}"/>
              </a:ext>
            </a:extLst>
          </p:cNvPr>
          <p:cNvSpPr txBox="1">
            <a:spLocks noGrp="1"/>
          </p:cNvSpPr>
          <p:nvPr>
            <p:ph type="body" idx="4294967295"/>
          </p:nvPr>
        </p:nvSpPr>
        <p:spPr/>
        <p:txBody>
          <a:bodyPr/>
          <a:lstStyle/>
          <a:p>
            <a:pPr lvl="0"/>
            <a:r>
              <a:rPr lang="fr-FR"/>
              <a:t>Déployer une nouvelle méthodologie doit être considéré comme un projet à part entière qui s’adossera à un ou deux projets de développement pilotes, retenus pour l’expérimentation.</a:t>
            </a:r>
          </a:p>
          <a:p>
            <a:pPr lvl="0"/>
            <a:r>
              <a:rPr lang="fr-FR"/>
              <a:t>On accompagnera la démarche d’un plan de conduite de changement, pour sensibiliser les acteurs aux enjeux et aux résultats tangibles, pour les former, les convaincre et favoriser leur adhésion.</a:t>
            </a:r>
          </a:p>
          <a:p>
            <a:pPr lvl="0"/>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B62E20A-3997-44B9-A538-F9F211DD2E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7E3E37-EDF9-4A22-A246-59C7E15C0394}" type="slidenum">
              <a:t>167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64B58428-F390-4E6E-AAB8-8FEAF1B0BC75}"/>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A830DD1B-4F77-4435-BB9B-89AAEB4B7085}"/>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0949EF96-3C29-42A3-93BD-32B6794BEF9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1" i="0" u="none" strike="noStrike" kern="1200" cap="none" spc="0" baseline="0">
                <a:solidFill>
                  <a:srgbClr val="F20000"/>
                </a:solidFill>
                <a:uFillTx/>
                <a:latin typeface="Liberation Sans" pitchFamily="34"/>
                <a:ea typeface="Times New Roman" pitchFamily="18"/>
                <a:cs typeface="Arial" pitchFamily="34"/>
              </a:rPr>
              <a:t>Plus d'informations sur </a:t>
            </a:r>
            <a:r>
              <a:rPr lang="fr-FR" sz="2400" b="1" i="0" u="sng" strike="noStrike" kern="1200" cap="none" spc="0" baseline="0">
                <a:solidFill>
                  <a:srgbClr val="F20000"/>
                </a:solidFill>
                <a:uFillTx/>
                <a:latin typeface="Liberation Sans" pitchFamily="34"/>
                <a:ea typeface="Times New Roman" pitchFamily="18"/>
                <a:cs typeface="Arial" pitchFamily="34"/>
              </a:rPr>
              <a:t>http://www.dawan.fr</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0" i="0" u="none" strike="noStrike" kern="1200" cap="none" spc="0" baseline="0">
                <a:solidFill>
                  <a:srgbClr val="F20000"/>
                </a:solidFill>
                <a:uFillTx/>
                <a:latin typeface="Trebuchet MS" pitchFamily="34"/>
                <a:ea typeface="MS Gothic" pitchFamily="2"/>
                <a:cs typeface="Tahoma" pitchFamily="2"/>
              </a:rPr>
              <a:t>Contactez notre service commercial au </a:t>
            </a:r>
            <a:br>
              <a:rPr lang="fr-FR" sz="24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rPr>
            </a:br>
            <a:r>
              <a:rPr lang="fr-FR" sz="2400" b="1" i="0" u="none" strike="noStrike" kern="1200" cap="none" spc="0" baseline="0">
                <a:solidFill>
                  <a:srgbClr val="F20000"/>
                </a:solidFill>
                <a:uFillTx/>
                <a:latin typeface="Trebuchet MS" pitchFamily="34"/>
                <a:ea typeface="MS Gothic" pitchFamily="2"/>
                <a:cs typeface="Arial" pitchFamily="34"/>
              </a:rPr>
              <a:t>09.72.37.73.73 </a:t>
            </a:r>
            <a:r>
              <a:rPr lang="fr-FR" sz="2400" b="0" i="0" u="none" strike="noStrike" kern="1200" cap="none" spc="0" baseline="0">
                <a:solidFill>
                  <a:srgbClr val="F20000"/>
                </a:solidFill>
                <a:uFillTx/>
                <a:latin typeface="Trebuchet MS" pitchFamily="34"/>
                <a:ea typeface="MS Gothic" pitchFamily="2"/>
                <a:cs typeface="Tahoma" pitchFamily="2"/>
              </a:rPr>
              <a:t>(prix d'un appel local)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2B445C-2FC2-4275-9433-5046398E5CE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D476AA2-FF93-4F0C-9954-1B397B242489}" type="slidenum">
              <a:t>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27F9E8-F676-4034-8481-AC651FF6ABDF}"/>
              </a:ext>
            </a:extLst>
          </p:cNvPr>
          <p:cNvSpPr txBox="1">
            <a:spLocks noGrp="1"/>
          </p:cNvSpPr>
          <p:nvPr>
            <p:ph type="title" idx="4294967295"/>
          </p:nvPr>
        </p:nvSpPr>
        <p:spPr/>
        <p:txBody>
          <a:bodyPr/>
          <a:lstStyle/>
          <a:p>
            <a:pPr lvl="0"/>
            <a:r>
              <a:rPr lang="fr-FR" sz="3600"/>
              <a:t>Partager une vision</a:t>
            </a:r>
            <a:br>
              <a:rPr lang="fr-FR" sz="3600"/>
            </a:br>
            <a:r>
              <a:rPr lang="fr-FR" sz="3600" b="1"/>
              <a:t>Forme (2)</a:t>
            </a:r>
          </a:p>
        </p:txBody>
      </p:sp>
      <p:sp>
        <p:nvSpPr>
          <p:cNvPr id="4" name="Espace réservé du texte 2">
            <a:extLst>
              <a:ext uri="{FF2B5EF4-FFF2-40B4-BE49-F238E27FC236}">
                <a16:creationId xmlns:a16="http://schemas.microsoft.com/office/drawing/2014/main" id="{15A65018-3F4D-40F7-B51B-58FB51AAAE24}"/>
              </a:ext>
            </a:extLst>
          </p:cNvPr>
          <p:cNvSpPr txBox="1">
            <a:spLocks noGrp="1"/>
          </p:cNvSpPr>
          <p:nvPr>
            <p:ph type="body" idx="4294967295"/>
          </p:nvPr>
        </p:nvSpPr>
        <p:spPr/>
        <p:txBody>
          <a:bodyPr/>
          <a:lstStyle/>
          <a:p>
            <a:pPr lvl="0" algn="ctr">
              <a:buNone/>
            </a:pPr>
            <a:r>
              <a:rPr lang="fr-FR" i="1" dirty="0"/>
              <a:t>Exercice de l'</a:t>
            </a:r>
            <a:r>
              <a:rPr lang="fr-FR" i="1" dirty="0" err="1"/>
              <a:t>Elevator</a:t>
            </a:r>
            <a:r>
              <a:rPr lang="fr-FR" i="1" dirty="0"/>
              <a:t> </a:t>
            </a:r>
            <a:r>
              <a:rPr lang="fr-FR" i="1" dirty="0" err="1"/>
              <a:t>statement</a:t>
            </a:r>
            <a:r>
              <a:rPr lang="fr-FR" i="1" dirty="0"/>
              <a:t> (Geoffrey Moore)</a:t>
            </a:r>
          </a:p>
          <a:p>
            <a:pPr lvl="0">
              <a:buNone/>
            </a:pPr>
            <a:r>
              <a:rPr lang="fr-FR" dirty="0"/>
              <a:t>- L'utilisateur …</a:t>
            </a:r>
          </a:p>
          <a:p>
            <a:pPr lvl="0">
              <a:buNone/>
            </a:pPr>
            <a:r>
              <a:rPr lang="fr-FR" dirty="0"/>
              <a:t>- … a un besoin …</a:t>
            </a:r>
            <a:br>
              <a:rPr lang="fr-FR" dirty="0"/>
            </a:br>
            <a:r>
              <a:rPr lang="fr-FR" dirty="0"/>
              <a:t>- … que le produit que nous allons développer, qui est un produit de type …</a:t>
            </a:r>
            <a:br>
              <a:rPr lang="fr-FR" dirty="0"/>
            </a:br>
            <a:r>
              <a:rPr lang="fr-FR" dirty="0"/>
              <a:t>- … va satisfaire ainsi …</a:t>
            </a:r>
          </a:p>
          <a:p>
            <a:pPr lvl="0">
              <a:buNone/>
            </a:pPr>
            <a:r>
              <a:rPr lang="fr-FR" dirty="0"/>
              <a:t>- … contrairement à d'autres, ou par rapport à la solution existante …</a:t>
            </a:r>
          </a:p>
          <a:p>
            <a:pPr lvl="0">
              <a:buNone/>
            </a:pPr>
            <a:r>
              <a:rPr lang="fr-FR" dirty="0"/>
              <a:t>- … donc se positionne de cette façon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2B445C-2FC2-4275-9433-5046398E5CE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7D476AA2-FF93-4F0C-9954-1B397B242489}"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18</a:t>
            </a:fld>
            <a:endParaRPr kumimoji="0" lang="fr-FR" sz="1400" b="0" i="0" u="none" strike="noStrike" kern="1200" cap="none" spc="0" normalizeH="0" baseline="0" noProof="0">
              <a:ln>
                <a:noFill/>
              </a:ln>
              <a:solidFill>
                <a:srgbClr val="000000"/>
              </a:solidFill>
              <a:effectLst/>
              <a:uLnTx/>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27F9E8-F676-4034-8481-AC651FF6ABDF}"/>
              </a:ext>
            </a:extLst>
          </p:cNvPr>
          <p:cNvSpPr txBox="1">
            <a:spLocks noGrp="1"/>
          </p:cNvSpPr>
          <p:nvPr>
            <p:ph type="title" idx="4294967295"/>
          </p:nvPr>
        </p:nvSpPr>
        <p:spPr/>
        <p:txBody>
          <a:bodyPr/>
          <a:lstStyle/>
          <a:p>
            <a:pPr lvl="0"/>
            <a:r>
              <a:rPr lang="fr-FR" sz="3600"/>
              <a:t>Partager une vision</a:t>
            </a:r>
            <a:br>
              <a:rPr lang="fr-FR" sz="3600"/>
            </a:br>
            <a:r>
              <a:rPr lang="fr-FR" sz="3600" b="1"/>
              <a:t>Forme (2)</a:t>
            </a:r>
          </a:p>
        </p:txBody>
      </p:sp>
      <p:sp>
        <p:nvSpPr>
          <p:cNvPr id="4" name="Espace réservé du texte 2">
            <a:extLst>
              <a:ext uri="{FF2B5EF4-FFF2-40B4-BE49-F238E27FC236}">
                <a16:creationId xmlns:a16="http://schemas.microsoft.com/office/drawing/2014/main" id="{15A65018-3F4D-40F7-B51B-58FB51AAAE24}"/>
              </a:ext>
            </a:extLst>
          </p:cNvPr>
          <p:cNvSpPr txBox="1">
            <a:spLocks noGrp="1"/>
          </p:cNvSpPr>
          <p:nvPr>
            <p:ph type="body" idx="4294967295"/>
          </p:nvPr>
        </p:nvSpPr>
        <p:spPr>
          <a:xfrm>
            <a:off x="359999" y="1619996"/>
            <a:ext cx="9720626" cy="5138278"/>
          </a:xfrm>
        </p:spPr>
        <p:txBody>
          <a:bodyPr/>
          <a:lstStyle/>
          <a:p>
            <a:pPr algn="l"/>
            <a:r>
              <a:rPr lang="fr-FR" sz="2000" dirty="0">
                <a:latin typeface="Arial" panose="020B0604020202020204" pitchFamily="34" charset="0"/>
              </a:rPr>
              <a:t>Exemple :</a:t>
            </a:r>
          </a:p>
          <a:p>
            <a:pPr algn="l">
              <a:buNone/>
            </a:pPr>
            <a:r>
              <a:rPr lang="fr-FR" sz="2000" dirty="0">
                <a:latin typeface="Arial" panose="020B0604020202020204" pitchFamily="34" charset="0"/>
              </a:rPr>
              <a:t>– Les jeunes diplômés niveau bac + 2…</a:t>
            </a:r>
          </a:p>
          <a:p>
            <a:pPr algn="l">
              <a:buNone/>
            </a:pPr>
            <a:r>
              <a:rPr lang="fr-FR" sz="2000" dirty="0">
                <a:latin typeface="Arial" panose="020B0604020202020204" pitchFamily="34" charset="0"/>
              </a:rPr>
              <a:t>– …qui souhaitent postuler en ligne dans notre société, consulter des offres d’emploi et déposer des candidatures spontanées…</a:t>
            </a:r>
          </a:p>
          <a:p>
            <a:pPr algn="l">
              <a:buNone/>
            </a:pPr>
            <a:r>
              <a:rPr lang="fr-FR" sz="2000" dirty="0">
                <a:latin typeface="Arial" panose="020B0604020202020204" pitchFamily="34" charset="0"/>
              </a:rPr>
              <a:t>– …disposent d’un site de recrutement, au travers d’un portail </a:t>
            </a:r>
            <a:r>
              <a:rPr lang="fr-FR" sz="2000" dirty="0" err="1">
                <a:latin typeface="Arial" panose="020B0604020202020204" pitchFamily="34" charset="0"/>
              </a:rPr>
              <a:t>corporate</a:t>
            </a:r>
            <a:r>
              <a:rPr lang="fr-FR" sz="2000" dirty="0">
                <a:latin typeface="Arial" panose="020B0604020202020204" pitchFamily="34" charset="0"/>
              </a:rPr>
              <a:t>…</a:t>
            </a:r>
          </a:p>
          <a:p>
            <a:pPr algn="l">
              <a:buNone/>
            </a:pPr>
            <a:r>
              <a:rPr lang="fr-FR" sz="2000" dirty="0">
                <a:latin typeface="Arial" panose="020B0604020202020204" pitchFamily="34" charset="0"/>
              </a:rPr>
              <a:t>– …qui leur offre quotidiennement des offres mises à jour ainsi que des informations sur l’actualité de la société,…</a:t>
            </a:r>
          </a:p>
          <a:p>
            <a:pPr algn="l">
              <a:buNone/>
            </a:pPr>
            <a:r>
              <a:rPr lang="fr-FR" sz="2000" dirty="0">
                <a:latin typeface="Arial" panose="020B0604020202020204" pitchFamily="34" charset="0"/>
              </a:rPr>
              <a:t>– …contrairement à la presse quotidienne, moins rapide et pas interactive, notre site offre la possibilité de transmettre en temps réel leur lettre de motivation et leur CV ainsi que la possibilité de s’abonner aux offres en fonction d’un profil,…</a:t>
            </a:r>
          </a:p>
          <a:p>
            <a:pPr algn="l">
              <a:buNone/>
            </a:pPr>
            <a:r>
              <a:rPr lang="fr-FR" sz="2000" dirty="0">
                <a:latin typeface="Arial" panose="020B0604020202020204" pitchFamily="34" charset="0"/>
              </a:rPr>
              <a:t>– …c’est une application web, accessible 24 h sur 24, actualisée quotidiennement, reflet du</a:t>
            </a:r>
          </a:p>
          <a:p>
            <a:pPr algn="l">
              <a:buNone/>
            </a:pPr>
            <a:r>
              <a:rPr lang="fr-FR" sz="2000" dirty="0">
                <a:latin typeface="Arial" panose="020B0604020202020204" pitchFamily="34" charset="0"/>
              </a:rPr>
              <a:t>dynamisme de notre société et de sa proximité avec les jeunes diplômés.</a:t>
            </a:r>
            <a:endParaRPr lang="fr-FR" sz="2000" dirty="0"/>
          </a:p>
        </p:txBody>
      </p:sp>
    </p:spTree>
    <p:extLst>
      <p:ext uri="{BB962C8B-B14F-4D97-AF65-F5344CB8AC3E}">
        <p14:creationId xmlns:p14="http://schemas.microsoft.com/office/powerpoint/2010/main" val="133607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B7294C2-7151-415F-A19D-B5D99C5D8D2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9179F4-D8DC-40B2-ADC2-65A9884CD1A1}" type="slidenum">
              <a:t>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012A157-6B79-4896-9D66-498FB58806E9}"/>
              </a:ext>
            </a:extLst>
          </p:cNvPr>
          <p:cNvSpPr txBox="1">
            <a:spLocks noGrp="1"/>
          </p:cNvSpPr>
          <p:nvPr>
            <p:ph type="title" idx="4294967295"/>
          </p:nvPr>
        </p:nvSpPr>
        <p:spPr/>
        <p:txBody>
          <a:bodyPr>
            <a:spAutoFit/>
          </a:bodyPr>
          <a:lstStyle/>
          <a:p>
            <a:pPr lvl="0"/>
            <a:r>
              <a:rPr lang="fr-FR" sz="3600" dirty="0"/>
              <a:t>Partager une vision</a:t>
            </a:r>
            <a:br>
              <a:rPr lang="fr-FR" sz="3600" dirty="0"/>
            </a:br>
            <a:r>
              <a:rPr lang="fr-FR" sz="3600" b="1" dirty="0"/>
              <a:t>Méthodologie (Lean Canvas)</a:t>
            </a:r>
          </a:p>
        </p:txBody>
      </p:sp>
      <p:sp>
        <p:nvSpPr>
          <p:cNvPr id="4" name="Espace réservé du texte 2">
            <a:extLst>
              <a:ext uri="{FF2B5EF4-FFF2-40B4-BE49-F238E27FC236}">
                <a16:creationId xmlns:a16="http://schemas.microsoft.com/office/drawing/2014/main" id="{446ACD31-1BFC-4AAC-AAAB-4AA700C05D70}"/>
              </a:ext>
            </a:extLst>
          </p:cNvPr>
          <p:cNvSpPr txBox="1">
            <a:spLocks noGrp="1"/>
          </p:cNvSpPr>
          <p:nvPr>
            <p:ph type="body" idx="4294967295"/>
          </p:nvPr>
        </p:nvSpPr>
        <p:spPr/>
        <p:txBody>
          <a:bodyPr>
            <a:spAutoFit/>
          </a:bodyPr>
          <a:lstStyle/>
          <a:p>
            <a:pPr lvl="0"/>
            <a:r>
              <a:rPr lang="fr-FR" dirty="0"/>
              <a:t>Le </a:t>
            </a:r>
            <a:r>
              <a:rPr lang="fr-FR" dirty="0" err="1"/>
              <a:t>lean</a:t>
            </a:r>
            <a:r>
              <a:rPr lang="fr-FR" dirty="0"/>
              <a:t> </a:t>
            </a:r>
            <a:r>
              <a:rPr lang="fr-FR" dirty="0" err="1"/>
              <a:t>canvas</a:t>
            </a:r>
            <a:r>
              <a:rPr lang="fr-FR" dirty="0"/>
              <a:t>, mis au point par Ash Maurya, se compose de deux grandes zones : la partie de gauche étant centrée sur le produit, la partie de droite sur le marché.</a:t>
            </a:r>
          </a:p>
        </p:txBody>
      </p:sp>
      <p:pic>
        <p:nvPicPr>
          <p:cNvPr id="5" name="Image 4">
            <a:extLst>
              <a:ext uri="{FF2B5EF4-FFF2-40B4-BE49-F238E27FC236}">
                <a16:creationId xmlns:a16="http://schemas.microsoft.com/office/drawing/2014/main" id="{203A3362-6896-4D88-AD75-9B753D7451E3}"/>
              </a:ext>
            </a:extLst>
          </p:cNvPr>
          <p:cNvPicPr>
            <a:picLocks noChangeAspect="1"/>
          </p:cNvPicPr>
          <p:nvPr/>
        </p:nvPicPr>
        <p:blipFill>
          <a:blip r:embed="rId3">
            <a:lum/>
            <a:alphaModFix/>
          </a:blip>
          <a:srcRect/>
          <a:stretch>
            <a:fillRect/>
          </a:stretch>
        </p:blipFill>
        <p:spPr>
          <a:xfrm>
            <a:off x="2387882" y="2984043"/>
            <a:ext cx="5667835" cy="3923635"/>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0BE03F-18FA-4C2C-AD81-D3E613D8B4C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7E6D61-F471-408B-8462-6B72CE8F763F}" type="slidenum">
              <a:t>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0C2D3E5-DA73-4FAD-B10C-9518D1C650A3}"/>
              </a:ext>
            </a:extLst>
          </p:cNvPr>
          <p:cNvSpPr txBox="1">
            <a:spLocks noGrp="1"/>
          </p:cNvSpPr>
          <p:nvPr>
            <p:ph type="title" idx="4294967295"/>
          </p:nvPr>
        </p:nvSpPr>
        <p:spPr/>
        <p:txBody>
          <a:bodyPr>
            <a:spAutoFit/>
          </a:bodyPr>
          <a:lstStyle/>
          <a:p>
            <a:pPr lvl="0"/>
            <a:r>
              <a:rPr lang="fr-FR"/>
              <a:t>Objectifs</a:t>
            </a:r>
          </a:p>
        </p:txBody>
      </p:sp>
      <p:sp>
        <p:nvSpPr>
          <p:cNvPr id="4" name="Espace réservé du texte 2">
            <a:extLst>
              <a:ext uri="{FF2B5EF4-FFF2-40B4-BE49-F238E27FC236}">
                <a16:creationId xmlns:a16="http://schemas.microsoft.com/office/drawing/2014/main" id="{E10039C1-B7CC-4196-8F98-B51990192B5A}"/>
              </a:ext>
            </a:extLst>
          </p:cNvPr>
          <p:cNvSpPr txBox="1">
            <a:spLocks noGrp="1"/>
          </p:cNvSpPr>
          <p:nvPr>
            <p:ph type="body" idx="4294967295"/>
          </p:nvPr>
        </p:nvSpPr>
        <p:spPr/>
        <p:txBody>
          <a:bodyPr>
            <a:spAutoFit/>
          </a:bodyPr>
          <a:lstStyle/>
          <a:p>
            <a:pPr lvl="0"/>
            <a:r>
              <a:rPr lang="fr-FR"/>
              <a:t>Maîtriser les concepts de gestion de projets agiles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B7294C2-7151-415F-A19D-B5D99C5D8D2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BB9179F4-D8DC-40B2-ADC2-65A9884CD1A1}"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20</a:t>
            </a:fld>
            <a:endParaRPr kumimoji="0" lang="fr-FR" sz="1400" b="0" i="0" u="none" strike="noStrike" kern="1200" cap="none" spc="0" normalizeH="0" baseline="0" noProof="0">
              <a:ln>
                <a:noFill/>
              </a:ln>
              <a:solidFill>
                <a:srgbClr val="000000"/>
              </a:solidFill>
              <a:effectLst/>
              <a:uLnTx/>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012A157-6B79-4896-9D66-498FB58806E9}"/>
              </a:ext>
            </a:extLst>
          </p:cNvPr>
          <p:cNvSpPr txBox="1">
            <a:spLocks noGrp="1"/>
          </p:cNvSpPr>
          <p:nvPr>
            <p:ph type="title" idx="4294967295"/>
          </p:nvPr>
        </p:nvSpPr>
        <p:spPr/>
        <p:txBody>
          <a:bodyPr>
            <a:spAutoFit/>
          </a:bodyPr>
          <a:lstStyle/>
          <a:p>
            <a:pPr lvl="0"/>
            <a:r>
              <a:rPr lang="fr-FR" sz="3600" dirty="0"/>
              <a:t>Partager une vision</a:t>
            </a:r>
            <a:br>
              <a:rPr lang="fr-FR" sz="3600" dirty="0"/>
            </a:br>
            <a:r>
              <a:rPr lang="fr-FR" sz="3600" b="1" dirty="0"/>
              <a:t>Méthodologie (Lean Canvas)</a:t>
            </a:r>
          </a:p>
        </p:txBody>
      </p:sp>
      <p:pic>
        <p:nvPicPr>
          <p:cNvPr id="6" name="Image 5">
            <a:extLst>
              <a:ext uri="{FF2B5EF4-FFF2-40B4-BE49-F238E27FC236}">
                <a16:creationId xmlns:a16="http://schemas.microsoft.com/office/drawing/2014/main" id="{95847E34-FC85-445C-A5D9-25955639EFE6}"/>
              </a:ext>
            </a:extLst>
          </p:cNvPr>
          <p:cNvPicPr>
            <a:picLocks noChangeAspect="1"/>
          </p:cNvPicPr>
          <p:nvPr/>
        </p:nvPicPr>
        <p:blipFill>
          <a:blip r:embed="rId3"/>
          <a:stretch>
            <a:fillRect/>
          </a:stretch>
        </p:blipFill>
        <p:spPr>
          <a:xfrm>
            <a:off x="1319666" y="1822283"/>
            <a:ext cx="6886120" cy="4839519"/>
          </a:xfrm>
          <a:prstGeom prst="rect">
            <a:avLst/>
          </a:prstGeom>
        </p:spPr>
      </p:pic>
    </p:spTree>
    <p:extLst>
      <p:ext uri="{BB962C8B-B14F-4D97-AF65-F5344CB8AC3E}">
        <p14:creationId xmlns:p14="http://schemas.microsoft.com/office/powerpoint/2010/main" val="153637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7488C77-D9EC-478F-8110-0FB26EA8E8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CF56FC-1F83-464C-B2D9-1871880138D9}" type="slidenum">
              <a:t>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1E5C364-83F1-4D73-9911-20F97DFE1FAF}"/>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FDDBDA70-D544-41B3-A086-DE31F1618349}"/>
              </a:ext>
            </a:extLst>
          </p:cNvPr>
          <p:cNvSpPr txBox="1">
            <a:spLocks noGrp="1"/>
          </p:cNvSpPr>
          <p:nvPr>
            <p:ph type="body" idx="4294967295"/>
          </p:nvPr>
        </p:nvSpPr>
        <p:spPr/>
        <p:txBody>
          <a:bodyPr/>
          <a:lstStyle/>
          <a:p>
            <a:pPr lvl="0">
              <a:spcAft>
                <a:spcPts val="565"/>
              </a:spcAft>
            </a:pPr>
            <a:r>
              <a:rPr lang="fr-FR" sz="1800" b="1" dirty="0"/>
              <a:t>Segment utilisateur :</a:t>
            </a:r>
            <a:r>
              <a:rPr lang="fr-FR" sz="1800" dirty="0"/>
              <a:t> qui sera la cible de notre produit ? Qui sont nos potentiels </a:t>
            </a:r>
            <a:r>
              <a:rPr lang="fr-FR" sz="1800" dirty="0" err="1"/>
              <a:t>early</a:t>
            </a:r>
            <a:r>
              <a:rPr lang="fr-FR" sz="1800" dirty="0"/>
              <a:t> </a:t>
            </a:r>
            <a:r>
              <a:rPr lang="fr-FR" sz="1800" dirty="0" err="1"/>
              <a:t>adopters</a:t>
            </a:r>
            <a:r>
              <a:rPr lang="fr-FR" sz="1800" dirty="0"/>
              <a:t> ?</a:t>
            </a:r>
          </a:p>
          <a:p>
            <a:pPr lvl="0">
              <a:spcAft>
                <a:spcPts val="565"/>
              </a:spcAft>
            </a:pPr>
            <a:r>
              <a:rPr lang="fr-FR" sz="1800" b="1" dirty="0"/>
              <a:t>Problème :</a:t>
            </a:r>
            <a:r>
              <a:rPr lang="fr-FR" sz="1800" dirty="0"/>
              <a:t> quel est le top 3 des problèmes que nous cherchons à résoudre pour nous, </a:t>
            </a:r>
            <a:r>
              <a:rPr lang="fr-FR" sz="1800" dirty="0" err="1"/>
              <a:t>early</a:t>
            </a:r>
            <a:r>
              <a:rPr lang="fr-FR" sz="1800" dirty="0"/>
              <a:t> </a:t>
            </a:r>
            <a:r>
              <a:rPr lang="fr-FR" sz="1800" dirty="0" err="1"/>
              <a:t>adopters</a:t>
            </a:r>
            <a:r>
              <a:rPr lang="fr-FR" sz="1800" dirty="0"/>
              <a:t> supposés.</a:t>
            </a:r>
          </a:p>
          <a:p>
            <a:pPr lvl="0">
              <a:spcAft>
                <a:spcPts val="565"/>
              </a:spcAft>
            </a:pPr>
            <a:r>
              <a:rPr lang="fr-FR" sz="1800" b="1" dirty="0"/>
              <a:t>Proposition unique de valeur :</a:t>
            </a:r>
            <a:r>
              <a:rPr lang="fr-FR" sz="1800" dirty="0"/>
              <a:t> la proposition de valeur est la raison qui doit pousser vos prospects à devenir des utilisateurs. En quoi résolvez-vous leurs problèmes ?</a:t>
            </a:r>
          </a:p>
          <a:p>
            <a:pPr lvl="0">
              <a:spcAft>
                <a:spcPts val="565"/>
              </a:spcAft>
            </a:pPr>
            <a:r>
              <a:rPr lang="fr-FR" sz="1800" b="1" dirty="0"/>
              <a:t>Solution :</a:t>
            </a:r>
            <a:r>
              <a:rPr lang="fr-FR" sz="1800" dirty="0"/>
              <a:t> quelles sont les 3 grandes fonctionnalités qui vont répondre aux problèmes de nos </a:t>
            </a:r>
            <a:r>
              <a:rPr lang="fr-FR" sz="1800" dirty="0" err="1"/>
              <a:t>early</a:t>
            </a:r>
            <a:r>
              <a:rPr lang="fr-FR" sz="1800" dirty="0"/>
              <a:t> </a:t>
            </a:r>
            <a:r>
              <a:rPr lang="fr-FR" sz="1800" dirty="0" err="1"/>
              <a:t>adopters</a:t>
            </a:r>
            <a:r>
              <a:rPr lang="fr-FR" sz="1800" dirty="0"/>
              <a:t> ?</a:t>
            </a:r>
          </a:p>
          <a:p>
            <a:pPr lvl="0">
              <a:spcAft>
                <a:spcPts val="565"/>
              </a:spcAft>
            </a:pPr>
            <a:r>
              <a:rPr lang="fr-FR" sz="1800" b="1" dirty="0"/>
              <a:t>Canal :</a:t>
            </a:r>
            <a:r>
              <a:rPr lang="fr-FR" sz="1800" dirty="0"/>
              <a:t> quels sont les canaux gratuits et payants que vous pouvez utiliser pour atteindre vos futurs utilisateurs ?</a:t>
            </a:r>
          </a:p>
          <a:p>
            <a:pPr lvl="0">
              <a:spcAft>
                <a:spcPts val="565"/>
              </a:spcAft>
            </a:pPr>
            <a:r>
              <a:rPr lang="fr-FR" sz="1800" b="1" dirty="0"/>
              <a:t>Métriques :</a:t>
            </a:r>
            <a:r>
              <a:rPr lang="fr-FR" sz="1800" dirty="0"/>
              <a:t> quelles sont les métriques que vous allez mesurer pour valider ou invalider vos hypothèses ? (NPS, AARRR, chiffre d’affaires...)</a:t>
            </a:r>
          </a:p>
          <a:p>
            <a:pPr lvl="0">
              <a:spcAft>
                <a:spcPts val="565"/>
              </a:spcAft>
            </a:pPr>
            <a:r>
              <a:rPr lang="fr-FR" sz="1800" b="1" dirty="0"/>
              <a:t>Coûts :</a:t>
            </a:r>
            <a:r>
              <a:rPr lang="fr-FR" sz="1800" dirty="0"/>
              <a:t> quels sont vos coûts fixes et variables ?</a:t>
            </a:r>
          </a:p>
          <a:p>
            <a:pPr lvl="0">
              <a:spcAft>
                <a:spcPts val="565"/>
              </a:spcAft>
            </a:pPr>
            <a:r>
              <a:rPr lang="fr-FR" sz="1800" b="1" dirty="0"/>
              <a:t>Revenu :</a:t>
            </a:r>
            <a:r>
              <a:rPr lang="fr-FR" sz="1800" dirty="0"/>
              <a:t> quel est le modèle économique ?</a:t>
            </a:r>
          </a:p>
          <a:p>
            <a:pPr lvl="0">
              <a:spcAft>
                <a:spcPts val="565"/>
              </a:spcAft>
            </a:pPr>
            <a:r>
              <a:rPr lang="fr-FR" sz="1800" b="1" dirty="0"/>
              <a:t>Avantages concurrentiels :</a:t>
            </a:r>
            <a:r>
              <a:rPr lang="fr-FR" sz="1800" dirty="0"/>
              <a:t> qu’est ce qui vous rend plus performant que vos concurrents pour traiter les problèmes identifiés ? (Connaissance technique, carnet d’adresse, marque).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402E477-7C4E-4369-983E-B963DC2566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9E0FFAB-5F69-4CB5-A7A1-B966F2CD1BCD}" type="slidenum">
              <a:t>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CE64DE-E9C6-4AA0-9C6D-BE5702E39414}"/>
              </a:ext>
            </a:extLst>
          </p:cNvPr>
          <p:cNvSpPr txBox="1">
            <a:spLocks noGrp="1"/>
          </p:cNvSpPr>
          <p:nvPr>
            <p:ph type="title" idx="4294967295"/>
          </p:nvPr>
        </p:nvSpPr>
        <p:spPr/>
        <p:txBody>
          <a:bodyPr>
            <a:spAutoFit/>
          </a:bodyPr>
          <a:lstStyle/>
          <a:p>
            <a:pPr lvl="0"/>
            <a:r>
              <a:rPr lang="fr-FR" sz="3600" dirty="0"/>
              <a:t>Partager une vision</a:t>
            </a:r>
            <a:br>
              <a:rPr lang="fr-FR" sz="3600" dirty="0"/>
            </a:br>
            <a:r>
              <a:rPr lang="fr-FR" sz="3600" b="1" dirty="0"/>
              <a:t>Toolbox</a:t>
            </a:r>
          </a:p>
        </p:txBody>
      </p:sp>
      <p:sp>
        <p:nvSpPr>
          <p:cNvPr id="4" name="Espace réservé du texte 2">
            <a:extLst>
              <a:ext uri="{FF2B5EF4-FFF2-40B4-BE49-F238E27FC236}">
                <a16:creationId xmlns:a16="http://schemas.microsoft.com/office/drawing/2014/main" id="{E0B9AB85-48EB-4855-917C-75839069576E}"/>
              </a:ext>
            </a:extLst>
          </p:cNvPr>
          <p:cNvSpPr txBox="1">
            <a:spLocks noGrp="1"/>
          </p:cNvSpPr>
          <p:nvPr>
            <p:ph type="body" idx="4294967295"/>
          </p:nvPr>
        </p:nvSpPr>
        <p:spPr/>
        <p:txBody>
          <a:bodyPr>
            <a:spAutoFit/>
          </a:bodyPr>
          <a:lstStyle/>
          <a:p>
            <a:pPr lvl="0"/>
            <a:r>
              <a:rPr lang="fr-FR" dirty="0"/>
              <a:t>Product Vision </a:t>
            </a:r>
            <a:r>
              <a:rPr lang="fr-FR" dirty="0" err="1"/>
              <a:t>board</a:t>
            </a:r>
            <a:r>
              <a:rPr lang="fr-FR" dirty="0"/>
              <a:t> :</a:t>
            </a:r>
            <a:br>
              <a:rPr lang="fr-FR" dirty="0"/>
            </a:br>
            <a:r>
              <a:rPr lang="fr-FR" dirty="0">
                <a:hlinkClick r:id="rId3"/>
              </a:rPr>
              <a:t>http://www.romanpichler.com/tools/vision-board/</a:t>
            </a:r>
          </a:p>
          <a:p>
            <a:pPr lvl="0"/>
            <a:r>
              <a:rPr lang="fr-FR" dirty="0"/>
              <a:t>Business Model </a:t>
            </a:r>
            <a:r>
              <a:rPr lang="fr-FR" dirty="0" err="1"/>
              <a:t>Generation</a:t>
            </a:r>
            <a:r>
              <a:rPr lang="fr-FR" dirty="0"/>
              <a:t> :</a:t>
            </a:r>
            <a:br>
              <a:rPr lang="fr-FR" dirty="0"/>
            </a:br>
            <a:r>
              <a:rPr lang="fr-FR" dirty="0">
                <a:hlinkClick r:id="rId4"/>
              </a:rPr>
              <a:t>https://strategyzer.com/canvas/business-model-canvas</a:t>
            </a:r>
          </a:p>
          <a:p>
            <a:pPr lvl="0"/>
            <a:r>
              <a:rPr lang="fr-FR" dirty="0"/>
              <a:t>Outils en ligne : </a:t>
            </a:r>
            <a:r>
              <a:rPr lang="fr-FR" dirty="0">
                <a:hlinkClick r:id="rId5"/>
              </a:rPr>
              <a:t>https://leanstack.com/</a:t>
            </a:r>
          </a:p>
          <a:p>
            <a:pPr lvl="0"/>
            <a:r>
              <a:rPr lang="fr-FR" dirty="0"/>
              <a:t>Validation </a:t>
            </a:r>
            <a:r>
              <a:rPr lang="fr-FR" dirty="0" err="1"/>
              <a:t>board</a:t>
            </a:r>
            <a:r>
              <a:rPr lang="fr-FR" dirty="0"/>
              <a:t> :</a:t>
            </a:r>
            <a:br>
              <a:rPr lang="fr-FR" dirty="0"/>
            </a:br>
            <a:r>
              <a:rPr lang="fr-FR" dirty="0">
                <a:hlinkClick r:id="rId6"/>
              </a:rPr>
              <a:t>https://www.leanstartupmachine.com/validationboard/</a:t>
            </a:r>
          </a:p>
          <a:p>
            <a:pPr lvl="0"/>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85842C-8288-400F-B84D-058243A1C80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C384C93-EB22-49F5-A4BB-E79F9812AB80}" type="slidenum">
              <a:t>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ABC7754-CF24-45A7-88EF-5356116D3BF4}"/>
              </a:ext>
            </a:extLst>
          </p:cNvPr>
          <p:cNvSpPr txBox="1">
            <a:spLocks noGrp="1"/>
          </p:cNvSpPr>
          <p:nvPr>
            <p:ph type="title" idx="4294967295"/>
          </p:nvPr>
        </p:nvSpPr>
        <p:spPr/>
        <p:txBody>
          <a:bodyPr/>
          <a:lstStyle/>
          <a:p>
            <a:pPr lvl="0"/>
            <a:r>
              <a:rPr lang="fr-FR"/>
              <a:t>Collaborer avec le client</a:t>
            </a:r>
          </a:p>
        </p:txBody>
      </p:sp>
      <p:sp>
        <p:nvSpPr>
          <p:cNvPr id="4" name="Espace réservé du texte 2">
            <a:extLst>
              <a:ext uri="{FF2B5EF4-FFF2-40B4-BE49-F238E27FC236}">
                <a16:creationId xmlns:a16="http://schemas.microsoft.com/office/drawing/2014/main" id="{38B8D0C5-7046-4671-A325-BD5ACD738823}"/>
              </a:ext>
            </a:extLst>
          </p:cNvPr>
          <p:cNvSpPr txBox="1">
            <a:spLocks noGrp="1"/>
          </p:cNvSpPr>
          <p:nvPr>
            <p:ph type="body" idx="4294967295"/>
          </p:nvPr>
        </p:nvSpPr>
        <p:spPr/>
        <p:txBody>
          <a:bodyPr/>
          <a:lstStyle/>
          <a:p>
            <a:pPr lvl="0"/>
            <a:r>
              <a:rPr lang="fr-FR" dirty="0"/>
              <a:t>Client = un représentant des utilisateurs du produit.</a:t>
            </a:r>
          </a:p>
          <a:p>
            <a:pPr lvl="0"/>
            <a:r>
              <a:rPr lang="fr-FR" dirty="0"/>
              <a:t>Plusieurs niveaux de représentation selon la structure ou la taille de l'organisation : chef de projet, utilisateur, utilisateur final, commanditaire, maître d'ouvrage, responsable d'applications, </a:t>
            </a:r>
            <a:r>
              <a:rPr lang="fr-FR" dirty="0" err="1"/>
              <a:t>product</a:t>
            </a:r>
            <a:r>
              <a:rPr lang="fr-FR" dirty="0"/>
              <a:t> </a:t>
            </a:r>
            <a:r>
              <a:rPr lang="fr-FR" dirty="0" err="1"/>
              <a:t>owner</a:t>
            </a:r>
            <a:r>
              <a:rPr lang="fr-FR" dirty="0"/>
              <a:t>, …</a:t>
            </a:r>
          </a:p>
          <a:p>
            <a:pPr lvl="0"/>
            <a:r>
              <a:rPr lang="fr-FR" dirty="0">
                <a:solidFill>
                  <a:srgbClr val="008000"/>
                </a:solidFill>
              </a:rPr>
              <a:t>Pour une collaboration fructueuse, le client doit développer 2 types de compétences :</a:t>
            </a:r>
          </a:p>
          <a:p>
            <a:pPr lvl="0"/>
            <a:r>
              <a:rPr lang="fr-FR" dirty="0">
                <a:solidFill>
                  <a:srgbClr val="008000"/>
                </a:solidFill>
              </a:rPr>
              <a:t>- techniques : expression et recueil des besoins.</a:t>
            </a:r>
          </a:p>
          <a:p>
            <a:pPr lvl="0"/>
            <a:r>
              <a:rPr lang="fr-FR" dirty="0">
                <a:solidFill>
                  <a:srgbClr val="008000"/>
                </a:solidFill>
              </a:rPr>
              <a:t>- comportementales : favorisant la collaboration.</a:t>
            </a:r>
            <a:br>
              <a:rPr lang="fr-FR" dirty="0"/>
            </a:br>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0AD832-A68E-420B-818A-08AFA2306F6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702D51-122F-4532-B831-47D2D5CF9EBD}" type="slidenum">
              <a:t>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BC8AA1A-530E-4C8D-B893-42ADA7F3D04A}"/>
              </a:ext>
            </a:extLst>
          </p:cNvPr>
          <p:cNvSpPr txBox="1">
            <a:spLocks noGrp="1"/>
          </p:cNvSpPr>
          <p:nvPr>
            <p:ph type="title" idx="4294967295"/>
          </p:nvPr>
        </p:nvSpPr>
        <p:spPr/>
        <p:txBody>
          <a:bodyPr/>
          <a:lstStyle/>
          <a:p>
            <a:pPr lvl="0"/>
            <a:r>
              <a:rPr lang="fr-FR" sz="3600"/>
              <a:t>Collaborer avec le client</a:t>
            </a:r>
            <a:br>
              <a:rPr lang="fr-FR" sz="3600"/>
            </a:br>
            <a:r>
              <a:rPr lang="fr-FR" sz="3600" b="1"/>
              <a:t>Compétences techniques du client</a:t>
            </a:r>
          </a:p>
        </p:txBody>
      </p:sp>
      <p:sp>
        <p:nvSpPr>
          <p:cNvPr id="4" name="Espace réservé du texte 2">
            <a:extLst>
              <a:ext uri="{FF2B5EF4-FFF2-40B4-BE49-F238E27FC236}">
                <a16:creationId xmlns:a16="http://schemas.microsoft.com/office/drawing/2014/main" id="{82DA404B-7946-4B63-9D30-8A41DBE8DB7D}"/>
              </a:ext>
            </a:extLst>
          </p:cNvPr>
          <p:cNvSpPr txBox="1">
            <a:spLocks noGrp="1"/>
          </p:cNvSpPr>
          <p:nvPr>
            <p:ph type="body" idx="4294967295"/>
          </p:nvPr>
        </p:nvSpPr>
        <p:spPr/>
        <p:txBody>
          <a:bodyPr/>
          <a:lstStyle/>
          <a:p>
            <a:pPr lvl="0"/>
            <a:r>
              <a:rPr lang="fr-FR" sz="2200" b="1"/>
              <a:t>Il communique sa vision :</a:t>
            </a:r>
            <a:r>
              <a:rPr lang="fr-FR" sz="2200"/>
              <a:t> une échéance à respecter comme seul objectif n'a pas beaucoup de sens si l'équipe ne connaît pas les enjeux au delà de l'échéance.</a:t>
            </a:r>
          </a:p>
          <a:p>
            <a:pPr lvl="0"/>
            <a:r>
              <a:rPr lang="fr-FR" sz="2200" b="1"/>
              <a:t>Il décrit les fonctionnalités :</a:t>
            </a:r>
            <a:r>
              <a:rPr lang="fr-FR" sz="2200"/>
              <a:t> fournir une description apportant de la valeur ajoutée aux utilisateurs. Une description suffisamment détaillée pour une bonne compréhension mais conserve une granularité grossière  pour pouvoir être estimée en charge.</a:t>
            </a:r>
          </a:p>
          <a:p>
            <a:pPr lvl="0"/>
            <a:r>
              <a:rPr lang="fr-FR" sz="2200" b="1"/>
              <a:t>Il connaît les priorités :</a:t>
            </a:r>
            <a:r>
              <a:rPr lang="fr-FR" sz="2200"/>
              <a:t> les éléments ayants le plus de valeur ajoutée (tout ne peut être prioritaire). Il est capable d'arbitrer, en tenant compte des contraintes techniques (risques, impacts, coût de développement..).</a:t>
            </a:r>
          </a:p>
          <a:p>
            <a:pPr lvl="0"/>
            <a:r>
              <a:rPr lang="fr-FR" sz="2200" b="1"/>
              <a:t>Il peut changer d'avis :</a:t>
            </a:r>
            <a:r>
              <a:rPr lang="fr-FR" sz="2200"/>
              <a:t> hiérarchiser les activités est une tâche difficile. Le client peut changer d'avis en cours de projet et changer le périmètre fonctionnel (avec des arbitrages).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480406-078E-41A7-8C6C-CEE155ABA3B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82781EB-71F2-40A4-88FC-4C6FA5F3204D}" type="slidenum">
              <a:t>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0679F0F-857D-4356-8060-32C7E316BF80}"/>
              </a:ext>
            </a:extLst>
          </p:cNvPr>
          <p:cNvSpPr txBox="1">
            <a:spLocks noGrp="1"/>
          </p:cNvSpPr>
          <p:nvPr>
            <p:ph type="title" idx="4294967295"/>
          </p:nvPr>
        </p:nvSpPr>
        <p:spPr>
          <a:xfrm>
            <a:off x="359999" y="100803"/>
            <a:ext cx="8460001" cy="1418398"/>
          </a:xfrm>
        </p:spPr>
        <p:txBody>
          <a:bodyPr/>
          <a:lstStyle/>
          <a:p>
            <a:pPr lvl="0"/>
            <a:r>
              <a:rPr lang="fr-FR" sz="3200"/>
              <a:t>Collaborer avec le client</a:t>
            </a:r>
            <a:br>
              <a:rPr lang="fr-FR" sz="3200"/>
            </a:br>
            <a:r>
              <a:rPr lang="fr-FR" sz="3200" b="1"/>
              <a:t>Compétences comportementales </a:t>
            </a:r>
            <a:br>
              <a:rPr lang="fr-FR" sz="3200" b="1"/>
            </a:br>
            <a:r>
              <a:rPr lang="fr-FR" sz="3200" b="1"/>
              <a:t>ou savoir-être</a:t>
            </a:r>
          </a:p>
        </p:txBody>
      </p:sp>
      <p:sp>
        <p:nvSpPr>
          <p:cNvPr id="4" name="Espace réservé du texte 2">
            <a:extLst>
              <a:ext uri="{FF2B5EF4-FFF2-40B4-BE49-F238E27FC236}">
                <a16:creationId xmlns:a16="http://schemas.microsoft.com/office/drawing/2014/main" id="{839C0212-21F6-48F4-A168-0ED5E0DC7E60}"/>
              </a:ext>
            </a:extLst>
          </p:cNvPr>
          <p:cNvSpPr txBox="1">
            <a:spLocks noGrp="1"/>
          </p:cNvSpPr>
          <p:nvPr>
            <p:ph type="body" idx="4294967295"/>
          </p:nvPr>
        </p:nvSpPr>
        <p:spPr/>
        <p:txBody>
          <a:bodyPr/>
          <a:lstStyle/>
          <a:p>
            <a:pPr lvl="0"/>
            <a:r>
              <a:rPr lang="fr-FR" b="1" dirty="0"/>
              <a:t>Il collabore :</a:t>
            </a:r>
            <a:r>
              <a:rPr lang="fr-FR" dirty="0"/>
              <a:t> fortement impliqué, participe aux réunions, partie prenante de l'équipe grâce à son expertise métier.</a:t>
            </a:r>
          </a:p>
          <a:p>
            <a:pPr lvl="0"/>
            <a:r>
              <a:rPr lang="fr-FR" b="1" dirty="0"/>
              <a:t>Il est exigeant</a:t>
            </a:r>
            <a:r>
              <a:rPr lang="fr-FR" dirty="0"/>
              <a:t> avec l'équipe de réalisation mais exprime sa confiance en l'équipe (acquise grâce à des livraisons fréquences). Il doit voir des résultats intermédiaires concrets et tester régulièrement.</a:t>
            </a:r>
          </a:p>
          <a:p>
            <a:pPr lvl="0"/>
            <a:r>
              <a:rPr lang="fr-FR" b="1" dirty="0"/>
              <a:t>Il soutien l'équipe et a de la reconnaissance</a:t>
            </a:r>
            <a:r>
              <a:rPr lang="fr-FR" dirty="0"/>
              <a:t>.</a:t>
            </a:r>
          </a:p>
          <a:p>
            <a:pPr lvl="0">
              <a:buNone/>
            </a:pPr>
            <a:endParaRPr lang="fr-FR" dirty="0"/>
          </a:p>
          <a:p>
            <a:pPr lvl="0">
              <a:buNone/>
            </a:pPr>
            <a:r>
              <a:rPr lang="fr-FR" dirty="0"/>
              <a:t>Sans compétence spécifique, en adoptant un comportement collaboratif, le client obtient de meilleur résultat de l'équipe (partenariat fonctionnel / technique).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99DE28-5617-45B2-A887-BC080C2BF7D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B7E93D-C7EF-4CA1-8309-7BD3CC9866D0}" type="slidenum">
              <a:t>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30EF921-6E04-4725-A1DE-ACB4595B04AF}"/>
              </a:ext>
            </a:extLst>
          </p:cNvPr>
          <p:cNvSpPr txBox="1">
            <a:spLocks noGrp="1"/>
          </p:cNvSpPr>
          <p:nvPr>
            <p:ph type="title" idx="4294967295"/>
          </p:nvPr>
        </p:nvSpPr>
        <p:spPr/>
        <p:txBody>
          <a:bodyPr/>
          <a:lstStyle/>
          <a:p>
            <a:pPr lvl="0"/>
            <a:r>
              <a:rPr lang="fr-FR" sz="3600"/>
              <a:t>Faire émerger le besoin</a:t>
            </a:r>
            <a:br>
              <a:rPr lang="fr-FR" sz="3600"/>
            </a:br>
            <a:r>
              <a:rPr lang="fr-FR" sz="3600" b="1"/>
              <a:t>Ce qui doit être exprimé</a:t>
            </a:r>
          </a:p>
        </p:txBody>
      </p:sp>
      <p:sp>
        <p:nvSpPr>
          <p:cNvPr id="4" name="Espace réservé du texte 2">
            <a:extLst>
              <a:ext uri="{FF2B5EF4-FFF2-40B4-BE49-F238E27FC236}">
                <a16:creationId xmlns:a16="http://schemas.microsoft.com/office/drawing/2014/main" id="{A469EF9D-79CD-48CD-85DC-178038F05F60}"/>
              </a:ext>
            </a:extLst>
          </p:cNvPr>
          <p:cNvSpPr txBox="1">
            <a:spLocks noGrp="1"/>
          </p:cNvSpPr>
          <p:nvPr>
            <p:ph type="body" idx="4294967295"/>
          </p:nvPr>
        </p:nvSpPr>
        <p:spPr/>
        <p:txBody>
          <a:bodyPr/>
          <a:lstStyle/>
          <a:p>
            <a:pPr lvl="0"/>
            <a:r>
              <a:rPr lang="fr-FR" dirty="0"/>
              <a:t>Un besoin est défini à partir des objectifs et de la vision.</a:t>
            </a:r>
          </a:p>
          <a:p>
            <a:pPr lvl="0"/>
            <a:r>
              <a:rPr lang="fr-FR" dirty="0">
                <a:solidFill>
                  <a:srgbClr val="FF0000"/>
                </a:solidFill>
              </a:rPr>
              <a:t>Un besoin n'est pas uniquement une fonction assurée par le système</a:t>
            </a:r>
            <a:r>
              <a:rPr lang="fr-FR" dirty="0"/>
              <a:t> (enregistrer une commande, créer une fiche produit) ; c'est aussi </a:t>
            </a:r>
            <a:r>
              <a:rPr lang="fr-FR" dirty="0">
                <a:solidFill>
                  <a:srgbClr val="008000"/>
                </a:solidFill>
              </a:rPr>
              <a:t>la capacité du système d'assurer efficacement cette fonction</a:t>
            </a:r>
            <a:r>
              <a:rPr lang="fr-FR" dirty="0"/>
              <a:t>, </a:t>
            </a:r>
            <a:r>
              <a:rPr lang="fr-FR" dirty="0">
                <a:solidFill>
                  <a:srgbClr val="0000FF"/>
                </a:solidFill>
              </a:rPr>
              <a:t>les conditions opérationnelles</a:t>
            </a:r>
            <a:r>
              <a:rPr lang="fr-FR" dirty="0"/>
              <a:t> (disponibilité, évolutivité, performances) ; le besoin se définit également par </a:t>
            </a:r>
            <a:r>
              <a:rPr lang="fr-FR" dirty="0">
                <a:solidFill>
                  <a:srgbClr val="0000FF"/>
                </a:solidFill>
              </a:rPr>
              <a:t>les services associés</a:t>
            </a:r>
            <a:r>
              <a:rPr lang="fr-FR" dirty="0"/>
              <a:t> (modalités d'exploitation, support utilisateurs) et par </a:t>
            </a:r>
            <a:r>
              <a:rPr lang="fr-FR" dirty="0">
                <a:solidFill>
                  <a:srgbClr val="0000FF"/>
                </a:solidFill>
              </a:rPr>
              <a:t>les contraintes d'utilisation</a:t>
            </a:r>
            <a:r>
              <a:rPr lang="fr-FR" dirty="0"/>
              <a:t> (ergonomie, organisation des utilisateurs, leur implantation géographique,...)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A3D3235-3D6A-4A8D-89A5-CE11F1ACE1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4D664D3-9412-41A7-AE67-50D4E3503877}" type="slidenum">
              <a:t>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098F4C1-5A31-4C6D-8761-3BFEF2693CE9}"/>
              </a:ext>
            </a:extLst>
          </p:cNvPr>
          <p:cNvSpPr txBox="1">
            <a:spLocks noGrp="1"/>
          </p:cNvSpPr>
          <p:nvPr>
            <p:ph type="title" idx="4294967295"/>
          </p:nvPr>
        </p:nvSpPr>
        <p:spPr/>
        <p:txBody>
          <a:bodyPr>
            <a:spAutoFit/>
          </a:bodyPr>
          <a:lstStyle/>
          <a:p>
            <a:pPr lvl="0"/>
            <a:r>
              <a:rPr lang="fr-FR" sz="3600"/>
              <a:t>Faire émerger le besoin</a:t>
            </a:r>
            <a:br>
              <a:rPr lang="fr-FR" sz="3600"/>
            </a:br>
            <a:r>
              <a:rPr lang="fr-FR" sz="3600" b="1"/>
              <a:t>Ce qui doit être exprimé (2)</a:t>
            </a:r>
          </a:p>
        </p:txBody>
      </p:sp>
      <p:grpSp>
        <p:nvGrpSpPr>
          <p:cNvPr id="4" name="Groupe 2">
            <a:extLst>
              <a:ext uri="{FF2B5EF4-FFF2-40B4-BE49-F238E27FC236}">
                <a16:creationId xmlns:a16="http://schemas.microsoft.com/office/drawing/2014/main" id="{B1C5182A-DEEA-44FF-94B1-533BD1298FF8}"/>
              </a:ext>
            </a:extLst>
          </p:cNvPr>
          <p:cNvGrpSpPr/>
          <p:nvPr/>
        </p:nvGrpSpPr>
        <p:grpSpPr>
          <a:xfrm>
            <a:off x="1405076" y="2310844"/>
            <a:ext cx="7320960" cy="3764868"/>
            <a:chOff x="1405076" y="2310844"/>
            <a:chExt cx="7320960" cy="3764868"/>
          </a:xfrm>
        </p:grpSpPr>
        <p:sp>
          <p:nvSpPr>
            <p:cNvPr id="5" name="Forme libre : forme 3">
              <a:extLst>
                <a:ext uri="{FF2B5EF4-FFF2-40B4-BE49-F238E27FC236}">
                  <a16:creationId xmlns:a16="http://schemas.microsoft.com/office/drawing/2014/main" id="{D59E639C-392E-4BD0-A00C-28F076EB4488}"/>
                </a:ext>
              </a:extLst>
            </p:cNvPr>
            <p:cNvSpPr/>
            <p:nvPr/>
          </p:nvSpPr>
          <p:spPr>
            <a:xfrm>
              <a:off x="3761640" y="2936522"/>
              <a:ext cx="2313002" cy="1351080"/>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6" name="ZoneTexte 4">
              <a:extLst>
                <a:ext uri="{FF2B5EF4-FFF2-40B4-BE49-F238E27FC236}">
                  <a16:creationId xmlns:a16="http://schemas.microsoft.com/office/drawing/2014/main" id="{CD4440A9-D33F-4415-849B-6381DBE6B616}"/>
                </a:ext>
              </a:extLst>
            </p:cNvPr>
            <p:cNvSpPr txBox="1"/>
            <p:nvPr/>
          </p:nvSpPr>
          <p:spPr>
            <a:xfrm>
              <a:off x="4167716" y="3311636"/>
              <a:ext cx="1468800" cy="970919"/>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Ce qui doit</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Être exprimé</a:t>
              </a:r>
            </a:p>
          </p:txBody>
        </p:sp>
        <p:grpSp>
          <p:nvGrpSpPr>
            <p:cNvPr id="7" name="Groupe 5">
              <a:extLst>
                <a:ext uri="{FF2B5EF4-FFF2-40B4-BE49-F238E27FC236}">
                  <a16:creationId xmlns:a16="http://schemas.microsoft.com/office/drawing/2014/main" id="{51D5A97B-DEDF-4015-A786-EC6CB5262003}"/>
                </a:ext>
              </a:extLst>
            </p:cNvPr>
            <p:cNvGrpSpPr/>
            <p:nvPr/>
          </p:nvGrpSpPr>
          <p:grpSpPr>
            <a:xfrm>
              <a:off x="6928198" y="2310844"/>
              <a:ext cx="1721156" cy="1094399"/>
              <a:chOff x="6928198" y="2310844"/>
              <a:chExt cx="1721156" cy="1094399"/>
            </a:xfrm>
          </p:grpSpPr>
          <p:sp>
            <p:nvSpPr>
              <p:cNvPr id="8" name="Forme libre : forme 6">
                <a:extLst>
                  <a:ext uri="{FF2B5EF4-FFF2-40B4-BE49-F238E27FC236}">
                    <a16:creationId xmlns:a16="http://schemas.microsoft.com/office/drawing/2014/main" id="{DBFFDBB5-7685-4A35-98C3-5809584F45A3}"/>
                  </a:ext>
                </a:extLst>
              </p:cNvPr>
              <p:cNvSpPr/>
              <p:nvPr/>
            </p:nvSpPr>
            <p:spPr>
              <a:xfrm>
                <a:off x="6928198" y="231084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9" name="ZoneTexte 7">
                <a:extLst>
                  <a:ext uri="{FF2B5EF4-FFF2-40B4-BE49-F238E27FC236}">
                    <a16:creationId xmlns:a16="http://schemas.microsoft.com/office/drawing/2014/main" id="{3FB0BE16-A28C-4C30-A77D-887EC47275B3}"/>
                  </a:ext>
                </a:extLst>
              </p:cNvPr>
              <p:cNvSpPr txBox="1"/>
              <p:nvPr/>
            </p:nvSpPr>
            <p:spPr>
              <a:xfrm>
                <a:off x="7174803" y="2638080"/>
                <a:ext cx="1288444" cy="767163"/>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priorité</a:t>
                </a:r>
              </a:p>
            </p:txBody>
          </p:sp>
        </p:grpSp>
        <p:grpSp>
          <p:nvGrpSpPr>
            <p:cNvPr id="10" name="Groupe 8">
              <a:extLst>
                <a:ext uri="{FF2B5EF4-FFF2-40B4-BE49-F238E27FC236}">
                  <a16:creationId xmlns:a16="http://schemas.microsoft.com/office/drawing/2014/main" id="{E78B38D3-A3B8-494E-9C04-C344A648F1C5}"/>
                </a:ext>
              </a:extLst>
            </p:cNvPr>
            <p:cNvGrpSpPr/>
            <p:nvPr/>
          </p:nvGrpSpPr>
          <p:grpSpPr>
            <a:xfrm>
              <a:off x="7004880" y="3736796"/>
              <a:ext cx="1721156" cy="1394999"/>
              <a:chOff x="7004880" y="3736796"/>
              <a:chExt cx="1721156" cy="1394999"/>
            </a:xfrm>
          </p:grpSpPr>
          <p:sp>
            <p:nvSpPr>
              <p:cNvPr id="11" name="Forme libre : forme 9">
                <a:extLst>
                  <a:ext uri="{FF2B5EF4-FFF2-40B4-BE49-F238E27FC236}">
                    <a16:creationId xmlns:a16="http://schemas.microsoft.com/office/drawing/2014/main" id="{396F3E9A-26D3-409B-B75F-F56CBC13289D}"/>
                  </a:ext>
                </a:extLst>
              </p:cNvPr>
              <p:cNvSpPr/>
              <p:nvPr/>
            </p:nvSpPr>
            <p:spPr>
              <a:xfrm>
                <a:off x="7004880" y="3736796"/>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2" name="ZoneTexte 10">
                <a:extLst>
                  <a:ext uri="{FF2B5EF4-FFF2-40B4-BE49-F238E27FC236}">
                    <a16:creationId xmlns:a16="http://schemas.microsoft.com/office/drawing/2014/main" id="{6C5B2C2B-9C29-4F5C-8D1D-2B1A08E5CC9C}"/>
                  </a:ext>
                </a:extLst>
              </p:cNvPr>
              <p:cNvSpPr txBox="1"/>
              <p:nvPr/>
            </p:nvSpPr>
            <p:spPr>
              <a:xfrm>
                <a:off x="7207200" y="3913915"/>
                <a:ext cx="1288078" cy="1217880"/>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conditions opérationnelles</a:t>
                </a:r>
              </a:p>
            </p:txBody>
          </p:sp>
        </p:grpSp>
        <p:grpSp>
          <p:nvGrpSpPr>
            <p:cNvPr id="13" name="Groupe 11">
              <a:extLst>
                <a:ext uri="{FF2B5EF4-FFF2-40B4-BE49-F238E27FC236}">
                  <a16:creationId xmlns:a16="http://schemas.microsoft.com/office/drawing/2014/main" id="{94C79B44-0EF6-4E0D-A8FD-91301D30DE45}"/>
                </a:ext>
              </a:extLst>
            </p:cNvPr>
            <p:cNvGrpSpPr/>
            <p:nvPr/>
          </p:nvGrpSpPr>
          <p:grpSpPr>
            <a:xfrm>
              <a:off x="4046037" y="4962604"/>
              <a:ext cx="1721156" cy="1113108"/>
              <a:chOff x="4046037" y="4962604"/>
              <a:chExt cx="1721156" cy="1113108"/>
            </a:xfrm>
          </p:grpSpPr>
          <p:sp>
            <p:nvSpPr>
              <p:cNvPr id="14" name="Forme libre : forme 12">
                <a:extLst>
                  <a:ext uri="{FF2B5EF4-FFF2-40B4-BE49-F238E27FC236}">
                    <a16:creationId xmlns:a16="http://schemas.microsoft.com/office/drawing/2014/main" id="{E8AE11C8-2ED0-4079-80C4-9ED54B9656CB}"/>
                  </a:ext>
                </a:extLst>
              </p:cNvPr>
              <p:cNvSpPr/>
              <p:nvPr/>
            </p:nvSpPr>
            <p:spPr>
              <a:xfrm>
                <a:off x="4046037" y="496260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5" name="ZoneTexte 13">
                <a:extLst>
                  <a:ext uri="{FF2B5EF4-FFF2-40B4-BE49-F238E27FC236}">
                    <a16:creationId xmlns:a16="http://schemas.microsoft.com/office/drawing/2014/main" id="{342273A1-1A84-4827-9F20-25444399D944}"/>
                  </a:ext>
                </a:extLst>
              </p:cNvPr>
              <p:cNvSpPr txBox="1"/>
              <p:nvPr/>
            </p:nvSpPr>
            <p:spPr>
              <a:xfrm>
                <a:off x="4269964" y="5126757"/>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contraintes d'utilisation</a:t>
                </a:r>
              </a:p>
            </p:txBody>
          </p:sp>
        </p:grpSp>
        <p:grpSp>
          <p:nvGrpSpPr>
            <p:cNvPr id="16" name="Groupe 14">
              <a:extLst>
                <a:ext uri="{FF2B5EF4-FFF2-40B4-BE49-F238E27FC236}">
                  <a16:creationId xmlns:a16="http://schemas.microsoft.com/office/drawing/2014/main" id="{1B96C291-D876-4620-B5A1-26C9E052BB1C}"/>
                </a:ext>
              </a:extLst>
            </p:cNvPr>
            <p:cNvGrpSpPr/>
            <p:nvPr/>
          </p:nvGrpSpPr>
          <p:grpSpPr>
            <a:xfrm>
              <a:off x="1427040" y="3719879"/>
              <a:ext cx="1721156" cy="1118156"/>
              <a:chOff x="1427040" y="3719879"/>
              <a:chExt cx="1721156" cy="1118156"/>
            </a:xfrm>
          </p:grpSpPr>
          <p:sp>
            <p:nvSpPr>
              <p:cNvPr id="17" name="Forme libre : forme 15">
                <a:extLst>
                  <a:ext uri="{FF2B5EF4-FFF2-40B4-BE49-F238E27FC236}">
                    <a16:creationId xmlns:a16="http://schemas.microsoft.com/office/drawing/2014/main" id="{8098588F-EC36-4773-A9E4-5FB7B8A641AF}"/>
                  </a:ext>
                </a:extLst>
              </p:cNvPr>
              <p:cNvSpPr/>
              <p:nvPr/>
            </p:nvSpPr>
            <p:spPr>
              <a:xfrm>
                <a:off x="1427040" y="3719879"/>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8" name="ZoneTexte 16">
                <a:extLst>
                  <a:ext uri="{FF2B5EF4-FFF2-40B4-BE49-F238E27FC236}">
                    <a16:creationId xmlns:a16="http://schemas.microsoft.com/office/drawing/2014/main" id="{64535489-EFE7-4E7B-B98B-B298998838FC}"/>
                  </a:ext>
                </a:extLst>
              </p:cNvPr>
              <p:cNvSpPr txBox="1"/>
              <p:nvPr/>
            </p:nvSpPr>
            <p:spPr>
              <a:xfrm>
                <a:off x="1640515" y="3889080"/>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services associés</a:t>
                </a:r>
              </a:p>
            </p:txBody>
          </p:sp>
        </p:grpSp>
        <p:grpSp>
          <p:nvGrpSpPr>
            <p:cNvPr id="19" name="Groupe 17">
              <a:extLst>
                <a:ext uri="{FF2B5EF4-FFF2-40B4-BE49-F238E27FC236}">
                  <a16:creationId xmlns:a16="http://schemas.microsoft.com/office/drawing/2014/main" id="{5B43F897-B695-4E04-B3B4-CA9CFBB54FB9}"/>
                </a:ext>
              </a:extLst>
            </p:cNvPr>
            <p:cNvGrpSpPr/>
            <p:nvPr/>
          </p:nvGrpSpPr>
          <p:grpSpPr>
            <a:xfrm>
              <a:off x="1405076" y="2369155"/>
              <a:ext cx="1721156" cy="1132923"/>
              <a:chOff x="1405076" y="2369155"/>
              <a:chExt cx="1721156" cy="1132923"/>
            </a:xfrm>
          </p:grpSpPr>
          <p:sp>
            <p:nvSpPr>
              <p:cNvPr id="20" name="Forme libre : forme 18">
                <a:extLst>
                  <a:ext uri="{FF2B5EF4-FFF2-40B4-BE49-F238E27FC236}">
                    <a16:creationId xmlns:a16="http://schemas.microsoft.com/office/drawing/2014/main" id="{6AD4FDEB-B2EF-4F66-8DFB-29B57D07E674}"/>
                  </a:ext>
                </a:extLst>
              </p:cNvPr>
              <p:cNvSpPr/>
              <p:nvPr/>
            </p:nvSpPr>
            <p:spPr>
              <a:xfrm>
                <a:off x="1405076" y="2369155"/>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1" name="ZoneTexte 19">
                <a:extLst>
                  <a:ext uri="{FF2B5EF4-FFF2-40B4-BE49-F238E27FC236}">
                    <a16:creationId xmlns:a16="http://schemas.microsoft.com/office/drawing/2014/main" id="{3D5EC1B2-7C29-475A-9173-509F0698C031}"/>
                  </a:ext>
                </a:extLst>
              </p:cNvPr>
              <p:cNvSpPr txBox="1"/>
              <p:nvPr/>
            </p:nvSpPr>
            <p:spPr>
              <a:xfrm>
                <a:off x="1541879" y="2553123"/>
                <a:ext cx="1486439"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fonctionnalité à remplir</a:t>
                </a:r>
              </a:p>
            </p:txBody>
          </p:sp>
        </p:grpSp>
        <p:sp>
          <p:nvSpPr>
            <p:cNvPr id="22" name="Connecteur droit 20">
              <a:extLst>
                <a:ext uri="{FF2B5EF4-FFF2-40B4-BE49-F238E27FC236}">
                  <a16:creationId xmlns:a16="http://schemas.microsoft.com/office/drawing/2014/main" id="{F22005FB-419C-4594-AAED-2CB800AD6130}"/>
                </a:ext>
              </a:extLst>
            </p:cNvPr>
            <p:cNvSpPr/>
            <p:nvPr/>
          </p:nvSpPr>
          <p:spPr>
            <a:xfrm>
              <a:off x="4934523" y="4399919"/>
              <a:ext cx="10442" cy="45036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3" name="Connecteur droit 21">
              <a:extLst>
                <a:ext uri="{FF2B5EF4-FFF2-40B4-BE49-F238E27FC236}">
                  <a16:creationId xmlns:a16="http://schemas.microsoft.com/office/drawing/2014/main" id="{C7D06811-F448-425C-BB0B-BE00A6813452}"/>
                </a:ext>
              </a:extLst>
            </p:cNvPr>
            <p:cNvSpPr/>
            <p:nvPr/>
          </p:nvSpPr>
          <p:spPr>
            <a:xfrm flipH="1">
              <a:off x="3213722" y="3711961"/>
              <a:ext cx="482044"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4" name="Connecteur droit 22">
              <a:extLst>
                <a:ext uri="{FF2B5EF4-FFF2-40B4-BE49-F238E27FC236}">
                  <a16:creationId xmlns:a16="http://schemas.microsoft.com/office/drawing/2014/main" id="{A2CAE2FA-E1B6-4C87-BA20-458C86AA9926}"/>
                </a:ext>
              </a:extLst>
            </p:cNvPr>
            <p:cNvSpPr/>
            <p:nvPr/>
          </p:nvSpPr>
          <p:spPr>
            <a:xfrm flipH="1" flipV="1">
              <a:off x="3257641" y="2936522"/>
              <a:ext cx="503998"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5" name="Connecteur droit 23">
              <a:extLst>
                <a:ext uri="{FF2B5EF4-FFF2-40B4-BE49-F238E27FC236}">
                  <a16:creationId xmlns:a16="http://schemas.microsoft.com/office/drawing/2014/main" id="{DBF6B7BE-4EE4-48FB-BA11-CE2F5A5C8722}"/>
                </a:ext>
              </a:extLst>
            </p:cNvPr>
            <p:cNvSpPr/>
            <p:nvPr/>
          </p:nvSpPr>
          <p:spPr>
            <a:xfrm flipV="1">
              <a:off x="6139802" y="2986558"/>
              <a:ext cx="733677" cy="338044"/>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6" name="Connecteur droit 24">
              <a:extLst>
                <a:ext uri="{FF2B5EF4-FFF2-40B4-BE49-F238E27FC236}">
                  <a16:creationId xmlns:a16="http://schemas.microsoft.com/office/drawing/2014/main" id="{64AC6D70-F774-4C60-BD41-A8B1C8F2D1DB}"/>
                </a:ext>
              </a:extLst>
            </p:cNvPr>
            <p:cNvSpPr/>
            <p:nvPr/>
          </p:nvSpPr>
          <p:spPr>
            <a:xfrm>
              <a:off x="6194520" y="3799798"/>
              <a:ext cx="701280" cy="38735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09D5BDD-8CBC-4508-B1A8-3557836C064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C40EFC1-5F8C-4770-8108-EE6BC36B2C87}" type="slidenum">
              <a:t>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1F6254-62A2-49C6-912F-9B3AD6EC67D6}"/>
              </a:ext>
            </a:extLst>
          </p:cNvPr>
          <p:cNvSpPr txBox="1">
            <a:spLocks noGrp="1"/>
          </p:cNvSpPr>
          <p:nvPr>
            <p:ph type="title" idx="4294967295"/>
          </p:nvPr>
        </p:nvSpPr>
        <p:spPr/>
        <p:txBody>
          <a:bodyPr/>
          <a:lstStyle/>
          <a:p>
            <a:pPr lvl="0"/>
            <a:r>
              <a:rPr lang="fr-FR"/>
              <a:t>Techniques de recueil</a:t>
            </a:r>
          </a:p>
        </p:txBody>
      </p:sp>
      <p:sp>
        <p:nvSpPr>
          <p:cNvPr id="4" name="Espace réservé du texte 2">
            <a:extLst>
              <a:ext uri="{FF2B5EF4-FFF2-40B4-BE49-F238E27FC236}">
                <a16:creationId xmlns:a16="http://schemas.microsoft.com/office/drawing/2014/main" id="{89EC29C4-9E12-4851-A2A3-1A7F26CB3BEF}"/>
              </a:ext>
            </a:extLst>
          </p:cNvPr>
          <p:cNvSpPr txBox="1">
            <a:spLocks noGrp="1"/>
          </p:cNvSpPr>
          <p:nvPr>
            <p:ph type="body" idx="4294967295"/>
          </p:nvPr>
        </p:nvSpPr>
        <p:spPr/>
        <p:txBody>
          <a:bodyPr/>
          <a:lstStyle/>
          <a:p>
            <a:pPr lvl="0">
              <a:spcAft>
                <a:spcPts val="595"/>
              </a:spcAft>
            </a:pPr>
            <a:r>
              <a:rPr lang="fr-FR" sz="2400" dirty="0"/>
              <a:t>Plusieurs techniques sont possibles (combinées ou utilisées individuellement) :</a:t>
            </a:r>
          </a:p>
          <a:p>
            <a:pPr lvl="0">
              <a:spcAft>
                <a:spcPts val="595"/>
              </a:spcAft>
            </a:pPr>
            <a:r>
              <a:rPr lang="fr-FR" sz="2400" b="1" dirty="0"/>
              <a:t>- En amont du projet :</a:t>
            </a:r>
            <a:r>
              <a:rPr lang="fr-FR" sz="2400" dirty="0"/>
              <a:t> brainstorming, analyse de la concurrence (benchmark).</a:t>
            </a:r>
          </a:p>
          <a:p>
            <a:pPr lvl="0">
              <a:spcAft>
                <a:spcPts val="595"/>
              </a:spcAft>
            </a:pPr>
            <a:r>
              <a:rPr lang="fr-FR" sz="2400" dirty="0"/>
              <a:t>- </a:t>
            </a:r>
            <a:r>
              <a:rPr lang="fr-FR" sz="2400" b="1" dirty="0"/>
              <a:t>Pour affiner le besoin :</a:t>
            </a:r>
            <a:r>
              <a:rPr lang="fr-FR" sz="2400" dirty="0"/>
              <a:t> interview, atelier facilité (workshop).</a:t>
            </a:r>
          </a:p>
          <a:p>
            <a:pPr lvl="0">
              <a:spcAft>
                <a:spcPts val="595"/>
              </a:spcAft>
            </a:pPr>
            <a:r>
              <a:rPr lang="fr-FR" sz="2400" b="1" dirty="0"/>
              <a:t>- Pour la description détaillée :</a:t>
            </a:r>
            <a:r>
              <a:rPr lang="fr-FR" sz="2400" dirty="0"/>
              <a:t> analyse de l'existant, observation du comportement de l'utilisateur (en situation), qcm.</a:t>
            </a:r>
          </a:p>
          <a:p>
            <a:pPr lvl="0">
              <a:spcAft>
                <a:spcPts val="595"/>
              </a:spcAft>
            </a:pPr>
            <a:endParaRPr lang="fr-FR" sz="2400" dirty="0"/>
          </a:p>
          <a:p>
            <a:pPr lvl="0">
              <a:spcAft>
                <a:spcPts val="595"/>
              </a:spcAft>
            </a:pPr>
            <a:r>
              <a:rPr lang="fr-FR" sz="2400" dirty="0"/>
              <a:t>Le choix tient compte :</a:t>
            </a:r>
          </a:p>
          <a:p>
            <a:pPr lvl="0">
              <a:spcAft>
                <a:spcPts val="595"/>
              </a:spcAft>
            </a:pPr>
            <a:r>
              <a:rPr lang="fr-FR" sz="2400" dirty="0"/>
              <a:t>- des utilisateurs (nombre, localisation, disponibilité),</a:t>
            </a:r>
          </a:p>
          <a:p>
            <a:pPr lvl="0">
              <a:spcAft>
                <a:spcPts val="595"/>
              </a:spcAft>
            </a:pPr>
            <a:r>
              <a:rPr lang="fr-FR" sz="2400" dirty="0"/>
              <a:t>- de l'étape de recueil (largeur, profondeur),</a:t>
            </a:r>
          </a:p>
          <a:p>
            <a:pPr lvl="0">
              <a:spcAft>
                <a:spcPts val="595"/>
              </a:spcAft>
            </a:pPr>
            <a:r>
              <a:rPr lang="fr-FR" sz="2400" dirty="0"/>
              <a:t>- des caractéristiques du produit (interface, traitements internes)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9A96FA-08CB-4C24-A33D-7434C5F2CE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93F598F-D6D9-4F50-900F-CE5F6F9F0BA3}" type="slidenum">
              <a:t>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DB1B2E-3A26-43F3-8CB6-29B031B2638D}"/>
              </a:ext>
            </a:extLst>
          </p:cNvPr>
          <p:cNvSpPr txBox="1">
            <a:spLocks noGrp="1"/>
          </p:cNvSpPr>
          <p:nvPr>
            <p:ph type="title" idx="4294967295"/>
          </p:nvPr>
        </p:nvSpPr>
        <p:spPr/>
        <p:txBody>
          <a:bodyPr/>
          <a:lstStyle/>
          <a:p>
            <a:pPr lvl="0"/>
            <a:r>
              <a:rPr lang="fr-FR" sz="3600"/>
              <a:t>Techniques de recueil</a:t>
            </a:r>
            <a:br>
              <a:rPr lang="fr-FR" sz="3600"/>
            </a:br>
            <a:r>
              <a:rPr lang="fr-FR" sz="3600" b="1"/>
              <a:t>Brainstorming - Benchmark</a:t>
            </a:r>
          </a:p>
        </p:txBody>
      </p:sp>
      <p:sp>
        <p:nvSpPr>
          <p:cNvPr id="4" name="Espace réservé du texte 2">
            <a:extLst>
              <a:ext uri="{FF2B5EF4-FFF2-40B4-BE49-F238E27FC236}">
                <a16:creationId xmlns:a16="http://schemas.microsoft.com/office/drawing/2014/main" id="{4EF434B6-11C2-48DC-A0D4-F1A5A4AFBEDA}"/>
              </a:ext>
            </a:extLst>
          </p:cNvPr>
          <p:cNvSpPr txBox="1">
            <a:spLocks noGrp="1"/>
          </p:cNvSpPr>
          <p:nvPr>
            <p:ph type="body" idx="4294967295"/>
          </p:nvPr>
        </p:nvSpPr>
        <p:spPr/>
        <p:txBody>
          <a:bodyPr/>
          <a:lstStyle/>
          <a:p>
            <a:pPr lvl="0"/>
            <a:r>
              <a:rPr lang="fr-FR" dirty="0"/>
              <a:t>Brainstorming : réunions courtes où tout les participants s'expriment + un facilitateur.</a:t>
            </a:r>
          </a:p>
          <a:p>
            <a:pPr lvl="0"/>
            <a:r>
              <a:rPr lang="fr-FR" dirty="0"/>
              <a:t>- Idéal pour défricher les besoins encore flous ou mal organisés.</a:t>
            </a:r>
          </a:p>
          <a:p>
            <a:pPr lvl="0"/>
            <a:r>
              <a:rPr lang="fr-FR" dirty="0"/>
              <a:t>- Outils : </a:t>
            </a:r>
            <a:r>
              <a:rPr lang="fr-FR" dirty="0" err="1"/>
              <a:t>Mind</a:t>
            </a:r>
            <a:r>
              <a:rPr lang="fr-FR" dirty="0"/>
              <a:t> Mapping (</a:t>
            </a:r>
            <a:r>
              <a:rPr lang="fr-FR" dirty="0" err="1"/>
              <a:t>Mind</a:t>
            </a:r>
            <a:r>
              <a:rPr lang="fr-FR" dirty="0"/>
              <a:t> Jet, X-</a:t>
            </a:r>
            <a:r>
              <a:rPr lang="fr-FR" dirty="0" err="1"/>
              <a:t>Mind</a:t>
            </a:r>
            <a:r>
              <a:rPr lang="fr-FR" dirty="0"/>
              <a:t>, </a:t>
            </a:r>
            <a:r>
              <a:rPr lang="fr-FR" dirty="0" err="1"/>
              <a:t>Coggle</a:t>
            </a:r>
            <a:r>
              <a:rPr lang="fr-FR" dirty="0"/>
              <a:t> etc...)</a:t>
            </a:r>
          </a:p>
          <a:p>
            <a:pPr lvl="0"/>
            <a:r>
              <a:rPr lang="fr-FR" dirty="0"/>
              <a:t>- Représenter graphiquement des idées, concepts ou informations =&gt; partir d'une idée centrale ou une question et organiser/représenter l'information de manière visuelle et structurée.</a:t>
            </a:r>
          </a:p>
          <a:p>
            <a:pPr lvl="0"/>
            <a:r>
              <a:rPr lang="fr-FR" dirty="0"/>
              <a:t>Benchmark : Analyse de la concurrence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3986CE-99A5-4824-9F2E-1827435A70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B817F1-8627-492D-9555-2C0BC7A3950F}" type="slidenum">
              <a:t>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0903FF0-FBCC-4F5E-BA37-A1198131E7FB}"/>
              </a:ext>
            </a:extLst>
          </p:cNvPr>
          <p:cNvSpPr txBox="1">
            <a:spLocks noGrp="1"/>
          </p:cNvSpPr>
          <p:nvPr>
            <p:ph type="title" idx="4294967295"/>
          </p:nvPr>
        </p:nvSpPr>
        <p:spPr/>
        <p:txBody>
          <a:bodyPr>
            <a:spAutoFit/>
          </a:bodyPr>
          <a:lstStyle/>
          <a:p>
            <a:pPr lvl="0"/>
            <a:r>
              <a:rPr lang="fr-FR"/>
              <a:t>Plan</a:t>
            </a:r>
          </a:p>
        </p:txBody>
      </p:sp>
      <p:sp>
        <p:nvSpPr>
          <p:cNvPr id="4" name="Espace réservé du texte 2">
            <a:extLst>
              <a:ext uri="{FF2B5EF4-FFF2-40B4-BE49-F238E27FC236}">
                <a16:creationId xmlns:a16="http://schemas.microsoft.com/office/drawing/2014/main" id="{446F374E-69BE-4B1C-9458-7AF40B6CDAA5}"/>
              </a:ext>
            </a:extLst>
          </p:cNvPr>
          <p:cNvSpPr txBox="1">
            <a:spLocks noGrp="1"/>
          </p:cNvSpPr>
          <p:nvPr>
            <p:ph type="body" idx="4294967295"/>
          </p:nvPr>
        </p:nvSpPr>
        <p:spPr/>
        <p:txBody>
          <a:bodyPr/>
          <a:lstStyle/>
          <a:p>
            <a:pPr lvl="0"/>
            <a:r>
              <a:rPr lang="fr-FR"/>
              <a:t>Gestion d’un projet agile Scrum</a:t>
            </a:r>
          </a:p>
          <a:p>
            <a:pPr lvl="0"/>
            <a:r>
              <a:rPr lang="fr-FR"/>
              <a:t>Besoins et planification</a:t>
            </a:r>
          </a:p>
          <a:p>
            <a:pPr lvl="0"/>
            <a:r>
              <a:rPr lang="fr-FR"/>
              <a:t>De l'analyse à l'implémentation</a:t>
            </a:r>
          </a:p>
          <a:p>
            <a:pPr lvl="0"/>
            <a:r>
              <a:rPr lang="fr-FR"/>
              <a:t>Outils de 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98A9-BAB6-48B1-AEC9-1D4986E6D0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E8E7AB-EDE9-48E7-9A7B-A3B6CD22F8A1}" type="slidenum">
              <a:t>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DD4B2B0-D84E-460A-BC02-F01C1728C024}"/>
              </a:ext>
            </a:extLst>
          </p:cNvPr>
          <p:cNvSpPr txBox="1">
            <a:spLocks noGrp="1"/>
          </p:cNvSpPr>
          <p:nvPr>
            <p:ph type="title" idx="4294967295"/>
          </p:nvPr>
        </p:nvSpPr>
        <p:spPr/>
        <p:txBody>
          <a:bodyPr>
            <a:spAutoFit/>
          </a:bodyPr>
          <a:lstStyle/>
          <a:p>
            <a:pPr lvl="0"/>
            <a:r>
              <a:rPr lang="fr-FR" sz="3600" dirty="0"/>
              <a:t>Techniques de recueil</a:t>
            </a:r>
            <a:br>
              <a:rPr lang="fr-FR" sz="3600" dirty="0"/>
            </a:br>
            <a:r>
              <a:rPr lang="fr-FR" sz="3600" b="1" dirty="0"/>
              <a:t>Brainstorming (</a:t>
            </a:r>
            <a:r>
              <a:rPr lang="fr-FR" sz="3600" b="1" dirty="0" err="1"/>
              <a:t>Mind</a:t>
            </a:r>
            <a:r>
              <a:rPr lang="fr-FR" sz="3600" b="1" dirty="0"/>
              <a:t> </a:t>
            </a:r>
            <a:r>
              <a:rPr lang="fr-FR" sz="3600" b="1" dirty="0" err="1"/>
              <a:t>Map</a:t>
            </a:r>
            <a:r>
              <a:rPr lang="fr-FR" sz="3600" b="1" dirty="0"/>
              <a:t>)</a:t>
            </a:r>
          </a:p>
        </p:txBody>
      </p:sp>
      <p:sp>
        <p:nvSpPr>
          <p:cNvPr id="4" name="Espace réservé du texte 2">
            <a:extLst>
              <a:ext uri="{FF2B5EF4-FFF2-40B4-BE49-F238E27FC236}">
                <a16:creationId xmlns:a16="http://schemas.microsoft.com/office/drawing/2014/main" id="{86BB0640-BCE4-4664-8997-4D5C49CF6497}"/>
              </a:ext>
            </a:extLst>
          </p:cNvPr>
          <p:cNvSpPr txBox="1">
            <a:spLocks noGrp="1"/>
          </p:cNvSpPr>
          <p:nvPr>
            <p:ph type="body" idx="4294967295"/>
          </p:nvPr>
        </p:nvSpPr>
        <p:spPr>
          <a:xfrm>
            <a:off x="1160282" y="1619640"/>
            <a:ext cx="7759077" cy="5138278"/>
          </a:xfrm>
        </p:spPr>
        <p:txBody>
          <a:bodyPr/>
          <a:lstStyle/>
          <a:p>
            <a:endParaRPr lang="fr-FR"/>
          </a:p>
        </p:txBody>
      </p:sp>
      <p:pic>
        <p:nvPicPr>
          <p:cNvPr id="5" name="Image 4">
            <a:extLst>
              <a:ext uri="{FF2B5EF4-FFF2-40B4-BE49-F238E27FC236}">
                <a16:creationId xmlns:a16="http://schemas.microsoft.com/office/drawing/2014/main" id="{290365C3-CC15-4698-A5ED-E3ABBFB2554E}"/>
              </a:ext>
            </a:extLst>
          </p:cNvPr>
          <p:cNvPicPr>
            <a:picLocks noChangeAspect="1"/>
          </p:cNvPicPr>
          <p:nvPr/>
        </p:nvPicPr>
        <p:blipFill>
          <a:blip r:embed="rId3">
            <a:lum/>
            <a:alphaModFix/>
          </a:blip>
          <a:srcRect/>
          <a:stretch>
            <a:fillRect/>
          </a:stretch>
        </p:blipFill>
        <p:spPr>
          <a:xfrm>
            <a:off x="1160638" y="1619996"/>
            <a:ext cx="7759077" cy="5138278"/>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9F9E99-55EF-4991-B8DE-1D12F278C03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693C135-7B4E-42AC-A44C-7835D18BCED0}" type="slidenum">
              <a:t>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1B54B9-159D-47D3-830D-EEAE5B56AAD6}"/>
              </a:ext>
            </a:extLst>
          </p:cNvPr>
          <p:cNvSpPr txBox="1">
            <a:spLocks noGrp="1"/>
          </p:cNvSpPr>
          <p:nvPr>
            <p:ph type="title" idx="4294967295"/>
          </p:nvPr>
        </p:nvSpPr>
        <p:spPr/>
        <p:txBody>
          <a:bodyPr/>
          <a:lstStyle/>
          <a:p>
            <a:pPr lvl="0"/>
            <a:r>
              <a:rPr lang="fr-FR" sz="3600"/>
              <a:t>Techniques de recueil</a:t>
            </a:r>
            <a:br>
              <a:rPr lang="fr-FR" sz="3600"/>
            </a:br>
            <a:r>
              <a:rPr lang="fr-FR" sz="3600" b="1"/>
              <a:t>Interview</a:t>
            </a:r>
          </a:p>
        </p:txBody>
      </p:sp>
      <p:sp>
        <p:nvSpPr>
          <p:cNvPr id="4" name="Espace réservé du texte 2">
            <a:extLst>
              <a:ext uri="{FF2B5EF4-FFF2-40B4-BE49-F238E27FC236}">
                <a16:creationId xmlns:a16="http://schemas.microsoft.com/office/drawing/2014/main" id="{028FA10E-2518-4515-AED8-838C59C72DD1}"/>
              </a:ext>
            </a:extLst>
          </p:cNvPr>
          <p:cNvSpPr txBox="1">
            <a:spLocks noGrp="1"/>
          </p:cNvSpPr>
          <p:nvPr>
            <p:ph type="body" idx="4294967295"/>
          </p:nvPr>
        </p:nvSpPr>
        <p:spPr/>
        <p:txBody>
          <a:bodyPr/>
          <a:lstStyle/>
          <a:p>
            <a:pPr lvl="0"/>
            <a:r>
              <a:rPr lang="fr-FR"/>
              <a:t>Technique directe pour approfondir le besoin. Préparer au préalable un questionnaire pour guider et optimiser l'entretien.</a:t>
            </a:r>
          </a:p>
          <a:p>
            <a:pPr lvl="0"/>
            <a:r>
              <a:rPr lang="fr-FR"/>
              <a:t>Penser à croiser les données de plusieurs entretiens</a:t>
            </a:r>
          </a:p>
          <a:p>
            <a:pPr lvl="0"/>
            <a:r>
              <a:rPr lang="fr-FR"/>
              <a:t>Technique des 9 cases (Solution Selling)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B1C4E8-9FA2-4F88-A0CC-518B8BC7287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A75A63-F15E-4AEC-A4AA-4FEB3AB02CF6}" type="slidenum">
              <a:t>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768E3A-EED6-42F4-BC1D-977B6C6A0117}"/>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Interview (Techniques des 9 cases)</a:t>
            </a:r>
          </a:p>
        </p:txBody>
      </p:sp>
      <p:sp>
        <p:nvSpPr>
          <p:cNvPr id="4" name="Espace réservé du texte 2">
            <a:extLst>
              <a:ext uri="{FF2B5EF4-FFF2-40B4-BE49-F238E27FC236}">
                <a16:creationId xmlns:a16="http://schemas.microsoft.com/office/drawing/2014/main" id="{611A1FD4-6A38-4B02-B7A1-6DB1C2A5401D}"/>
              </a:ext>
            </a:extLst>
          </p:cNvPr>
          <p:cNvSpPr txBox="1">
            <a:spLocks noGrp="1"/>
          </p:cNvSpPr>
          <p:nvPr>
            <p:ph type="body" idx="4294967295"/>
          </p:nvPr>
        </p:nvSpPr>
        <p:spPr>
          <a:xfrm>
            <a:off x="359999" y="1821960"/>
            <a:ext cx="9359999" cy="4734004"/>
          </a:xfrm>
        </p:spPr>
        <p:txBody>
          <a:bodyPr/>
          <a:lstStyle/>
          <a:p>
            <a:endParaRPr lang="fr-FR"/>
          </a:p>
        </p:txBody>
      </p:sp>
      <p:pic>
        <p:nvPicPr>
          <p:cNvPr id="5" name="Image 4">
            <a:extLst>
              <a:ext uri="{FF2B5EF4-FFF2-40B4-BE49-F238E27FC236}">
                <a16:creationId xmlns:a16="http://schemas.microsoft.com/office/drawing/2014/main" id="{FF5558BD-65A0-431F-8943-FB6C24B0BA36}"/>
              </a:ext>
            </a:extLst>
          </p:cNvPr>
          <p:cNvPicPr>
            <a:picLocks noChangeAspect="1"/>
          </p:cNvPicPr>
          <p:nvPr/>
        </p:nvPicPr>
        <p:blipFill>
          <a:blip r:embed="rId3">
            <a:lum/>
            <a:alphaModFix/>
          </a:blip>
          <a:srcRect/>
          <a:stretch>
            <a:fillRect/>
          </a:stretch>
        </p:blipFill>
        <p:spPr>
          <a:xfrm>
            <a:off x="359999" y="1785960"/>
            <a:ext cx="9359999" cy="4734004"/>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5F4F62-BAC8-44F0-A74E-F3987486804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A2ACA4-D728-4308-A7E3-22F873AF9053}" type="slidenum">
              <a:t>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69D837C-9C9D-4A75-94BC-F7F6CC3821D5}"/>
              </a:ext>
            </a:extLst>
          </p:cNvPr>
          <p:cNvSpPr txBox="1">
            <a:spLocks noGrp="1"/>
          </p:cNvSpPr>
          <p:nvPr>
            <p:ph type="title" idx="4294967295"/>
          </p:nvPr>
        </p:nvSpPr>
        <p:spPr/>
        <p:txBody>
          <a:bodyPr/>
          <a:lstStyle/>
          <a:p>
            <a:pPr lvl="0"/>
            <a:r>
              <a:rPr lang="fr-FR" sz="3600" dirty="0"/>
              <a:t>Techniques de recueil</a:t>
            </a:r>
            <a:br>
              <a:rPr lang="fr-FR" sz="3600" dirty="0"/>
            </a:br>
            <a:r>
              <a:rPr lang="fr-FR" sz="3600" b="1" dirty="0"/>
              <a:t>Workshop</a:t>
            </a:r>
          </a:p>
        </p:txBody>
      </p:sp>
      <p:sp>
        <p:nvSpPr>
          <p:cNvPr id="4" name="Espace réservé du texte 2">
            <a:extLst>
              <a:ext uri="{FF2B5EF4-FFF2-40B4-BE49-F238E27FC236}">
                <a16:creationId xmlns:a16="http://schemas.microsoft.com/office/drawing/2014/main" id="{55B66DBF-DA0F-444D-A4D4-EEA58C27F5A5}"/>
              </a:ext>
            </a:extLst>
          </p:cNvPr>
          <p:cNvSpPr txBox="1">
            <a:spLocks noGrp="1"/>
          </p:cNvSpPr>
          <p:nvPr>
            <p:ph type="body" idx="4294967295"/>
          </p:nvPr>
        </p:nvSpPr>
        <p:spPr/>
        <p:txBody>
          <a:bodyPr/>
          <a:lstStyle/>
          <a:p>
            <a:pPr lvl="0"/>
            <a:r>
              <a:rPr lang="fr-FR"/>
              <a:t>Forum d'échanges</a:t>
            </a:r>
          </a:p>
          <a:p>
            <a:pPr lvl="0"/>
            <a:r>
              <a:rPr lang="fr-FR"/>
              <a:t>Groupe de travail réuni sur un thème donné (architecture ou autre).</a:t>
            </a:r>
          </a:p>
          <a:p>
            <a:pPr lvl="0"/>
            <a:r>
              <a:rPr lang="fr-FR"/>
              <a:t>Un animateur organise les processus et prévoit l'équipement adéquat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5185AB-01F7-4BC4-B3A7-7A132D8576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9DDF80C-2152-45DA-B9D4-6D7309D0D511}" type="slidenum">
              <a:t>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A3113C4-A177-48BD-8EA3-C2F2A08188B8}"/>
              </a:ext>
            </a:extLst>
          </p:cNvPr>
          <p:cNvSpPr txBox="1">
            <a:spLocks noGrp="1"/>
          </p:cNvSpPr>
          <p:nvPr>
            <p:ph type="title" idx="4294967295"/>
          </p:nvPr>
        </p:nvSpPr>
        <p:spPr/>
        <p:txBody>
          <a:bodyPr/>
          <a:lstStyle/>
          <a:p>
            <a:pPr lvl="0"/>
            <a:r>
              <a:rPr lang="fr-FR" sz="3600"/>
              <a:t>Techniques de recueil</a:t>
            </a:r>
            <a:br>
              <a:rPr lang="fr-FR" sz="3600"/>
            </a:br>
            <a:r>
              <a:rPr lang="fr-FR" sz="3600" b="1"/>
              <a:t>Analyse de l'existant</a:t>
            </a:r>
          </a:p>
        </p:txBody>
      </p:sp>
      <p:sp>
        <p:nvSpPr>
          <p:cNvPr id="4" name="Espace réservé du texte 2">
            <a:extLst>
              <a:ext uri="{FF2B5EF4-FFF2-40B4-BE49-F238E27FC236}">
                <a16:creationId xmlns:a16="http://schemas.microsoft.com/office/drawing/2014/main" id="{9DAB0F19-A35B-4897-9AE1-17BECB268950}"/>
              </a:ext>
            </a:extLst>
          </p:cNvPr>
          <p:cNvSpPr txBox="1">
            <a:spLocks noGrp="1"/>
          </p:cNvSpPr>
          <p:nvPr>
            <p:ph type="body" idx="4294967295"/>
          </p:nvPr>
        </p:nvSpPr>
        <p:spPr/>
        <p:txBody>
          <a:bodyPr/>
          <a:lstStyle/>
          <a:p>
            <a:pPr lvl="0"/>
            <a:r>
              <a:rPr lang="fr-FR"/>
              <a:t>Examiner les applications existantes pour évaluer les forces et faiblesses.</a:t>
            </a:r>
          </a:p>
          <a:p>
            <a:pPr lvl="0"/>
            <a:r>
              <a:rPr lang="fr-FR"/>
              <a:t>Mettre au point la stratégie d'évolution (gap analysis) :</a:t>
            </a:r>
          </a:p>
          <a:p>
            <a:pPr lvl="0"/>
            <a:r>
              <a:rPr lang="fr-FR"/>
              <a:t>- Quelles sont les fonctions à réutiliser ?</a:t>
            </a:r>
          </a:p>
          <a:p>
            <a:pPr lvl="0"/>
            <a:r>
              <a:rPr lang="fr-FR"/>
              <a:t>- Que doit-on remplacer ?</a:t>
            </a:r>
          </a:p>
          <a:p>
            <a:pPr lvl="0"/>
            <a:r>
              <a:rPr lang="fr-FR"/>
              <a:t>- Comment les améliorer ?</a:t>
            </a:r>
          </a:p>
          <a:p>
            <a:pPr lvl="0"/>
            <a:r>
              <a:rPr lang="fr-FR"/>
              <a:t>…</a:t>
            </a:r>
          </a:p>
          <a:p>
            <a:pPr lvl="0"/>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756DE0-8626-4FFC-8E6C-0422C66D3E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C55F1E-693E-45E4-921D-AB451D1474FE}" type="slidenum">
              <a:t>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4E8921-81B4-4994-AC8C-B8ECE507707D}"/>
              </a:ext>
            </a:extLst>
          </p:cNvPr>
          <p:cNvSpPr txBox="1">
            <a:spLocks noGrp="1"/>
          </p:cNvSpPr>
          <p:nvPr>
            <p:ph type="title" idx="4294967295"/>
          </p:nvPr>
        </p:nvSpPr>
        <p:spPr/>
        <p:txBody>
          <a:bodyPr/>
          <a:lstStyle/>
          <a:p>
            <a:pPr lvl="0"/>
            <a:r>
              <a:rPr lang="fr-FR" sz="3600"/>
              <a:t>Techniques de recueil</a:t>
            </a:r>
            <a:br>
              <a:rPr lang="fr-FR" sz="3600"/>
            </a:br>
            <a:r>
              <a:rPr lang="fr-FR" sz="3600" b="1"/>
              <a:t>Observation du comportement</a:t>
            </a:r>
          </a:p>
        </p:txBody>
      </p:sp>
      <p:sp>
        <p:nvSpPr>
          <p:cNvPr id="4" name="Espace réservé du texte 2">
            <a:extLst>
              <a:ext uri="{FF2B5EF4-FFF2-40B4-BE49-F238E27FC236}">
                <a16:creationId xmlns:a16="http://schemas.microsoft.com/office/drawing/2014/main" id="{04FF674F-4814-4DB0-96EC-83A47707B140}"/>
              </a:ext>
            </a:extLst>
          </p:cNvPr>
          <p:cNvSpPr txBox="1">
            <a:spLocks noGrp="1"/>
          </p:cNvSpPr>
          <p:nvPr>
            <p:ph type="body" idx="4294967295"/>
          </p:nvPr>
        </p:nvSpPr>
        <p:spPr/>
        <p:txBody>
          <a:bodyPr/>
          <a:lstStyle/>
          <a:p>
            <a:pPr lvl="0"/>
            <a:r>
              <a:rPr lang="fr-FR" dirty="0"/>
              <a:t>Observer l'utilisateur en situation sur son poste de travail : pratiques, outils complémentaires, ergonomie</a:t>
            </a:r>
          </a:p>
          <a:p>
            <a:pPr lvl="0"/>
            <a:r>
              <a:rPr lang="fr-FR" dirty="0"/>
              <a:t>Possibilité d’émettre un questionnaire à un ensemble d'utilisateurs avec des questions ouvertes/fermées.</a:t>
            </a:r>
          </a:p>
          <a:p>
            <a:pPr lvl="0"/>
            <a:r>
              <a:rPr lang="fr-FR" dirty="0"/>
              <a:t>Dans une approche agile, on privilégie le contact direct.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10A4B3-3C84-495A-807E-732FF11A1AF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4FA117-313F-4A93-BB3C-7979429FBC98}" type="slidenum">
              <a:t>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80A0A59-5ED6-4321-8451-937B4D8BBE06}"/>
              </a:ext>
            </a:extLst>
          </p:cNvPr>
          <p:cNvSpPr txBox="1">
            <a:spLocks noGrp="1"/>
          </p:cNvSpPr>
          <p:nvPr>
            <p:ph type="title" idx="4294967295"/>
          </p:nvPr>
        </p:nvSpPr>
        <p:spPr/>
        <p:txBody>
          <a:bodyPr/>
          <a:lstStyle/>
          <a:p>
            <a:pPr lvl="0"/>
            <a:r>
              <a:rPr lang="fr-FR" sz="3600" dirty="0"/>
              <a:t>Techniques de recueil</a:t>
            </a:r>
            <a:br>
              <a:rPr lang="fr-FR" sz="3600" dirty="0"/>
            </a:br>
            <a:r>
              <a:rPr lang="fr-FR" sz="3600" b="1" dirty="0"/>
              <a:t>Organiser les rôles</a:t>
            </a:r>
          </a:p>
        </p:txBody>
      </p:sp>
      <p:sp>
        <p:nvSpPr>
          <p:cNvPr id="4" name="Espace réservé du texte 2">
            <a:extLst>
              <a:ext uri="{FF2B5EF4-FFF2-40B4-BE49-F238E27FC236}">
                <a16:creationId xmlns:a16="http://schemas.microsoft.com/office/drawing/2014/main" id="{A5BAAF9E-BB0B-4329-94E0-C4042721EC4B}"/>
              </a:ext>
            </a:extLst>
          </p:cNvPr>
          <p:cNvSpPr txBox="1">
            <a:spLocks noGrp="1"/>
          </p:cNvSpPr>
          <p:nvPr>
            <p:ph type="body" idx="4294967295"/>
          </p:nvPr>
        </p:nvSpPr>
        <p:spPr/>
        <p:txBody>
          <a:bodyPr/>
          <a:lstStyle/>
          <a:p>
            <a:pPr lvl="0"/>
            <a:r>
              <a:rPr lang="fr-FR" dirty="0"/>
              <a:t>Associer un besoin à un contributeur.</a:t>
            </a:r>
          </a:p>
          <a:p>
            <a:pPr lvl="0"/>
            <a:r>
              <a:rPr lang="fr-FR" dirty="0"/>
              <a:t>Formalisation : </a:t>
            </a:r>
            <a:r>
              <a:rPr lang="fr-FR" b="1" dirty="0"/>
              <a:t>Matrice RACI</a:t>
            </a:r>
          </a:p>
          <a:p>
            <a:pPr lvl="0"/>
            <a:r>
              <a:rPr lang="fr-FR" dirty="0"/>
              <a:t>R : responsable de la description du besoin</a:t>
            </a:r>
          </a:p>
          <a:p>
            <a:pPr lvl="0"/>
            <a:r>
              <a:rPr lang="fr-FR" dirty="0"/>
              <a:t>A : approbateur, de qui R doit obtenir la validation</a:t>
            </a:r>
          </a:p>
          <a:p>
            <a:pPr lvl="0"/>
            <a:r>
              <a:rPr lang="fr-FR" dirty="0"/>
              <a:t>C : contributeur, à qui R peut demander une contribution</a:t>
            </a:r>
          </a:p>
          <a:p>
            <a:pPr lvl="0"/>
            <a:r>
              <a:rPr lang="fr-FR" dirty="0"/>
              <a:t>I : Informé de l'existence d'un besoin</a:t>
            </a:r>
          </a:p>
          <a:p>
            <a:pPr lvl="0"/>
            <a:r>
              <a:rPr lang="fr-FR" dirty="0"/>
              <a:t>Outils : Tableau Excel (modèle RACI existant)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10A4B3-3C84-495A-807E-732FF11A1AF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fld id="{0D4FA117-313F-4A93-BB3C-7979429FBC98}"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t>37</a:t>
            </a:fld>
            <a:endParaRPr kumimoji="0" lang="fr-FR" sz="1400" b="0" i="0" u="none" strike="noStrike" kern="1200" cap="none" spc="0" normalizeH="0" baseline="0" noProof="0">
              <a:ln>
                <a:noFill/>
              </a:ln>
              <a:solidFill>
                <a:srgbClr val="000000"/>
              </a:solidFill>
              <a:effectLst/>
              <a:uLnTx/>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80A0A59-5ED6-4321-8451-937B4D8BBE06}"/>
              </a:ext>
            </a:extLst>
          </p:cNvPr>
          <p:cNvSpPr txBox="1">
            <a:spLocks noGrp="1"/>
          </p:cNvSpPr>
          <p:nvPr>
            <p:ph type="title" idx="4294967295"/>
          </p:nvPr>
        </p:nvSpPr>
        <p:spPr/>
        <p:txBody>
          <a:bodyPr/>
          <a:lstStyle/>
          <a:p>
            <a:pPr lvl="0"/>
            <a:r>
              <a:rPr lang="fr-FR" sz="3600" dirty="0"/>
              <a:t>Techniques de recueil</a:t>
            </a:r>
            <a:br>
              <a:rPr lang="fr-FR" sz="3600" dirty="0"/>
            </a:br>
            <a:r>
              <a:rPr lang="fr-FR" sz="3600" b="1" dirty="0"/>
              <a:t>Organiser les rôles</a:t>
            </a:r>
          </a:p>
        </p:txBody>
      </p:sp>
      <p:grpSp>
        <p:nvGrpSpPr>
          <p:cNvPr id="8" name="Groupe 7">
            <a:extLst>
              <a:ext uri="{FF2B5EF4-FFF2-40B4-BE49-F238E27FC236}">
                <a16:creationId xmlns:a16="http://schemas.microsoft.com/office/drawing/2014/main" id="{38A0ED53-95E8-43DF-A450-D14A0C3387B2}"/>
              </a:ext>
            </a:extLst>
          </p:cNvPr>
          <p:cNvGrpSpPr/>
          <p:nvPr/>
        </p:nvGrpSpPr>
        <p:grpSpPr>
          <a:xfrm>
            <a:off x="629974" y="1801815"/>
            <a:ext cx="9090024" cy="4701260"/>
            <a:chOff x="629974" y="1801815"/>
            <a:chExt cx="9090024" cy="4701260"/>
          </a:xfrm>
        </p:grpSpPr>
        <p:pic>
          <p:nvPicPr>
            <p:cNvPr id="5" name="Image 4">
              <a:extLst>
                <a:ext uri="{FF2B5EF4-FFF2-40B4-BE49-F238E27FC236}">
                  <a16:creationId xmlns:a16="http://schemas.microsoft.com/office/drawing/2014/main" id="{09302AE4-F95C-4439-AD0F-5A868AD6383B}"/>
                </a:ext>
              </a:extLst>
            </p:cNvPr>
            <p:cNvPicPr>
              <a:picLocks noChangeAspect="1"/>
            </p:cNvPicPr>
            <p:nvPr/>
          </p:nvPicPr>
          <p:blipFill>
            <a:blip r:embed="rId3"/>
            <a:stretch>
              <a:fillRect/>
            </a:stretch>
          </p:blipFill>
          <p:spPr>
            <a:xfrm>
              <a:off x="629974" y="2699993"/>
              <a:ext cx="9090024" cy="3803082"/>
            </a:xfrm>
            <a:prstGeom prst="rect">
              <a:avLst/>
            </a:prstGeom>
          </p:spPr>
        </p:pic>
        <p:pic>
          <p:nvPicPr>
            <p:cNvPr id="7" name="Image 6">
              <a:extLst>
                <a:ext uri="{FF2B5EF4-FFF2-40B4-BE49-F238E27FC236}">
                  <a16:creationId xmlns:a16="http://schemas.microsoft.com/office/drawing/2014/main" id="{FD4388C6-CB30-4FFC-B662-B452075974DB}"/>
                </a:ext>
              </a:extLst>
            </p:cNvPr>
            <p:cNvPicPr>
              <a:picLocks noChangeAspect="1"/>
            </p:cNvPicPr>
            <p:nvPr/>
          </p:nvPicPr>
          <p:blipFill>
            <a:blip r:embed="rId4"/>
            <a:stretch>
              <a:fillRect/>
            </a:stretch>
          </p:blipFill>
          <p:spPr>
            <a:xfrm>
              <a:off x="629974" y="1801815"/>
              <a:ext cx="9090024" cy="898178"/>
            </a:xfrm>
            <a:prstGeom prst="rect">
              <a:avLst/>
            </a:prstGeom>
          </p:spPr>
        </p:pic>
      </p:grpSp>
    </p:spTree>
    <p:extLst>
      <p:ext uri="{BB962C8B-B14F-4D97-AF65-F5344CB8AC3E}">
        <p14:creationId xmlns:p14="http://schemas.microsoft.com/office/powerpoint/2010/main" val="2647826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6657CDC-9ABD-45DE-96E7-26D7129E107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7CB540-4AF1-4C4E-8D58-0BF003A3AC0F}" type="slidenum">
              <a:t>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24C4085-8AAE-4670-82D0-C94459CB9A3D}"/>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Organiser les rôles - RACI</a:t>
            </a:r>
          </a:p>
        </p:txBody>
      </p:sp>
      <p:sp>
        <p:nvSpPr>
          <p:cNvPr id="4" name="Espace réservé du texte 2">
            <a:extLst>
              <a:ext uri="{FF2B5EF4-FFF2-40B4-BE49-F238E27FC236}">
                <a16:creationId xmlns:a16="http://schemas.microsoft.com/office/drawing/2014/main" id="{43B89882-5D3B-46E9-9CDF-7E0AAD79677C}"/>
              </a:ext>
            </a:extLst>
          </p:cNvPr>
          <p:cNvSpPr txBox="1">
            <a:spLocks noGrp="1"/>
          </p:cNvSpPr>
          <p:nvPr>
            <p:ph type="body" idx="4294967295"/>
          </p:nvPr>
        </p:nvSpPr>
        <p:spPr>
          <a:xfrm>
            <a:off x="1404719" y="1619640"/>
            <a:ext cx="7270558" cy="5138278"/>
          </a:xfrm>
        </p:spPr>
        <p:txBody>
          <a:bodyPr/>
          <a:lstStyle/>
          <a:p>
            <a:endParaRPr lang="fr-FR"/>
          </a:p>
        </p:txBody>
      </p:sp>
      <p:pic>
        <p:nvPicPr>
          <p:cNvPr id="5" name="Image 4">
            <a:extLst>
              <a:ext uri="{FF2B5EF4-FFF2-40B4-BE49-F238E27FC236}">
                <a16:creationId xmlns:a16="http://schemas.microsoft.com/office/drawing/2014/main" id="{3FA402C7-D815-41E5-8DB2-F770FE3C8330}"/>
              </a:ext>
            </a:extLst>
          </p:cNvPr>
          <p:cNvPicPr>
            <a:picLocks noChangeAspect="1"/>
          </p:cNvPicPr>
          <p:nvPr/>
        </p:nvPicPr>
        <p:blipFill>
          <a:blip r:embed="rId3">
            <a:lum/>
            <a:alphaModFix/>
          </a:blip>
          <a:srcRect/>
          <a:stretch>
            <a:fillRect/>
          </a:stretch>
        </p:blipFill>
        <p:spPr>
          <a:xfrm>
            <a:off x="1404719" y="1619996"/>
            <a:ext cx="7270558" cy="5138278"/>
          </a:xfrm>
          <a:prstGeom prst="rect">
            <a:avLst/>
          </a:prstGeom>
          <a:noFill/>
          <a:ln cap="flat">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462CC00-DD3D-4648-9C9E-6C59BF46059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649444-6FEC-45EE-A032-E3DF238E5FF4}" type="slidenum">
              <a:t>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0EC1F3-7EBF-4584-9867-E6C7485ADF35}"/>
              </a:ext>
            </a:extLst>
          </p:cNvPr>
          <p:cNvSpPr txBox="1">
            <a:spLocks noGrp="1"/>
          </p:cNvSpPr>
          <p:nvPr>
            <p:ph type="title" idx="4294967295"/>
          </p:nvPr>
        </p:nvSpPr>
        <p:spPr/>
        <p:txBody>
          <a:bodyPr>
            <a:spAutoFit/>
          </a:bodyPr>
          <a:lstStyle/>
          <a:p>
            <a:pPr lvl="0"/>
            <a:r>
              <a:rPr lang="fr-FR" dirty="0"/>
              <a:t>Construction de la Roadmap</a:t>
            </a:r>
          </a:p>
        </p:txBody>
      </p:sp>
      <p:sp>
        <p:nvSpPr>
          <p:cNvPr id="4" name="Espace réservé du texte 2">
            <a:extLst>
              <a:ext uri="{FF2B5EF4-FFF2-40B4-BE49-F238E27FC236}">
                <a16:creationId xmlns:a16="http://schemas.microsoft.com/office/drawing/2014/main" id="{019DA9D5-CA8B-4DE3-9EC6-D78DCE92AE1A}"/>
              </a:ext>
            </a:extLst>
          </p:cNvPr>
          <p:cNvSpPr txBox="1">
            <a:spLocks noGrp="1"/>
          </p:cNvSpPr>
          <p:nvPr>
            <p:ph type="body" idx="4294967295"/>
          </p:nvPr>
        </p:nvSpPr>
        <p:spPr/>
        <p:txBody>
          <a:bodyPr>
            <a:spAutoFit/>
          </a:bodyPr>
          <a:lstStyle/>
          <a:p>
            <a:pPr lvl="0"/>
            <a:r>
              <a:rPr lang="fr-FR" sz="2400"/>
              <a:t>La roadmap est l’</a:t>
            </a:r>
            <a:r>
              <a:rPr lang="fr-FR" sz="2400" u="sng"/>
              <a:t>itinéraire simplifié entre là où se trouve votre produit aujourd’hui (qu’il soit nouveau ou que vous envisagiez une n-ième itération) et la destination définie dans votre vision</a:t>
            </a:r>
            <a:r>
              <a:rPr lang="fr-FR" sz="2400"/>
              <a:t>. Cet itinéraire est de haut niveau : il propose une suite d’étapes intermédiaires et les dates prévisionnelles correspondant au franchissement de ces étapes.</a:t>
            </a:r>
          </a:p>
          <a:p>
            <a:pPr lvl="0"/>
            <a:r>
              <a:rPr lang="fr-FR" sz="2400"/>
              <a:t>La roadmap comporte principalement des objectifs chiffrés associés aux moyens à mettre en œuvre pour les atteindre, ainsi que les risques identifiés.</a:t>
            </a:r>
            <a:br>
              <a:rPr lang="fr-FR" sz="2400"/>
            </a:br>
            <a:r>
              <a:rPr lang="fr-FR" sz="2400"/>
              <a:t>Ne pas confondre la roadmap pas avec une liste sans fin de fonctionnalités prévues pour votre produit.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1DB9E1D-C3A2-4B98-A345-DA5FEBA546B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4465D5-00BD-4229-80F9-2CDA5DCB89CD}" type="slidenum">
              <a:t>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9030892A-2C0D-499C-AED6-202846F4C21F}"/>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303D1EB3-32E6-4CB0-A6E9-2FC9E93AAA8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9A7097B0-63F5-45C2-8AFD-7081CE4A209E}"/>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Rappel du cadre Scrum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83E3F-8D55-43CC-8FB8-69E4793272B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D0FCD65-F383-4DB1-9B47-1E96F161741B}" type="slidenum">
              <a:t>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F7F8448-911D-4040-A89B-375807C1D371}"/>
              </a:ext>
            </a:extLst>
          </p:cNvPr>
          <p:cNvSpPr txBox="1">
            <a:spLocks noGrp="1"/>
          </p:cNvSpPr>
          <p:nvPr>
            <p:ph type="title" idx="4294967295"/>
          </p:nvPr>
        </p:nvSpPr>
        <p:spPr/>
        <p:txBody>
          <a:bodyPr/>
          <a:lstStyle/>
          <a:p>
            <a:pPr lvl="0"/>
            <a:r>
              <a:rPr lang="fr-FR" sz="3600"/>
              <a:t>Construction de la Roadmap</a:t>
            </a:r>
            <a:br>
              <a:rPr lang="fr-FR"/>
            </a:br>
            <a:r>
              <a:rPr lang="fr-FR" sz="4400"/>
              <a:t>Forme</a:t>
            </a:r>
          </a:p>
        </p:txBody>
      </p:sp>
      <p:sp>
        <p:nvSpPr>
          <p:cNvPr id="4" name="Espace réservé du texte 2">
            <a:extLst>
              <a:ext uri="{FF2B5EF4-FFF2-40B4-BE49-F238E27FC236}">
                <a16:creationId xmlns:a16="http://schemas.microsoft.com/office/drawing/2014/main" id="{EE9582E6-CA91-42A1-8192-B971D04E53BF}"/>
              </a:ext>
            </a:extLst>
          </p:cNvPr>
          <p:cNvSpPr txBox="1">
            <a:spLocks noGrp="1"/>
          </p:cNvSpPr>
          <p:nvPr>
            <p:ph type="body" idx="4294967295"/>
          </p:nvPr>
        </p:nvSpPr>
        <p:spPr/>
        <p:txBody>
          <a:bodyPr/>
          <a:lstStyle/>
          <a:p>
            <a:pPr lvl="0"/>
            <a:r>
              <a:rPr lang="fr-FR" sz="2400" dirty="0"/>
              <a:t>L’outil “Go Product Roadmap” de Roman </a:t>
            </a:r>
            <a:r>
              <a:rPr lang="fr-FR" sz="2400" dirty="0" err="1"/>
              <a:t>Pichler</a:t>
            </a:r>
            <a:r>
              <a:rPr lang="fr-FR" sz="2400" dirty="0"/>
              <a:t> constitue un bon support pour représenter une roadmap produit. Celui-ci présente pour chaque release :</a:t>
            </a:r>
          </a:p>
          <a:p>
            <a:pPr lvl="0"/>
            <a:r>
              <a:rPr lang="fr-FR" sz="2400" dirty="0"/>
              <a:t>- la date de livraison,</a:t>
            </a:r>
          </a:p>
          <a:p>
            <a:pPr lvl="0"/>
            <a:r>
              <a:rPr lang="fr-FR" sz="2400" dirty="0"/>
              <a:t>- l’objectif de la livraison,</a:t>
            </a:r>
          </a:p>
          <a:p>
            <a:pPr lvl="0"/>
            <a:r>
              <a:rPr lang="fr-FR" sz="2400" dirty="0"/>
              <a:t>- les fonctionnalités incluses,</a:t>
            </a:r>
          </a:p>
          <a:p>
            <a:pPr lvl="0"/>
            <a:r>
              <a:rPr lang="fr-FR" sz="2400" dirty="0"/>
              <a:t>- les métriques à suivre.</a:t>
            </a:r>
          </a:p>
          <a:p>
            <a:pPr lvl="0"/>
            <a:endParaRPr lang="fr-FR" sz="2400" dirty="0"/>
          </a:p>
          <a:p>
            <a:pPr lvl="0"/>
            <a:endParaRPr lang="fr-FR" sz="2400" dirty="0"/>
          </a:p>
          <a:p>
            <a:pPr lvl="0"/>
            <a:r>
              <a:rPr lang="fr-FR" sz="2400" dirty="0"/>
              <a:t>Les risques et dépendances ne sont pas identifiés dans cet outil, mais il s’agit d’une bonne pratique ; n’hésitez pas à les y insérer.</a:t>
            </a:r>
          </a:p>
        </p:txBody>
      </p:sp>
      <p:pic>
        <p:nvPicPr>
          <p:cNvPr id="5" name="Image 4">
            <a:extLst>
              <a:ext uri="{FF2B5EF4-FFF2-40B4-BE49-F238E27FC236}">
                <a16:creationId xmlns:a16="http://schemas.microsoft.com/office/drawing/2014/main" id="{672BCFEE-F45C-4F2D-8AC3-B65DDBA5C213}"/>
              </a:ext>
            </a:extLst>
          </p:cNvPr>
          <p:cNvPicPr>
            <a:picLocks noChangeAspect="1"/>
          </p:cNvPicPr>
          <p:nvPr/>
        </p:nvPicPr>
        <p:blipFill>
          <a:blip r:embed="rId3">
            <a:lum/>
            <a:alphaModFix/>
          </a:blip>
          <a:srcRect/>
          <a:stretch>
            <a:fillRect/>
          </a:stretch>
        </p:blipFill>
        <p:spPr>
          <a:xfrm>
            <a:off x="5418716" y="2412004"/>
            <a:ext cx="4121283" cy="3528002"/>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328718D-23A0-41BC-B9DB-BED53C06F80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C8CE9E-E2FE-414B-86EE-1A2A3C777500}" type="slidenum">
              <a:t>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0625053-04F6-4C3E-8B43-92186CE1752A}"/>
              </a:ext>
            </a:extLst>
          </p:cNvPr>
          <p:cNvSpPr txBox="1">
            <a:spLocks noGrp="1"/>
          </p:cNvSpPr>
          <p:nvPr>
            <p:ph type="title" idx="4294967295"/>
          </p:nvPr>
        </p:nvSpPr>
        <p:spPr/>
        <p:txBody>
          <a:bodyPr/>
          <a:lstStyle/>
          <a:p>
            <a:pPr lvl="0"/>
            <a:r>
              <a:rPr lang="fr-FR" sz="3600"/>
              <a:t>Construction de la Roadmap</a:t>
            </a:r>
            <a:br>
              <a:rPr lang="fr-FR"/>
            </a:br>
            <a:r>
              <a:rPr lang="fr-FR" sz="4400"/>
              <a:t>Outils</a:t>
            </a:r>
          </a:p>
        </p:txBody>
      </p:sp>
      <p:sp>
        <p:nvSpPr>
          <p:cNvPr id="4" name="Espace réservé du texte 2">
            <a:extLst>
              <a:ext uri="{FF2B5EF4-FFF2-40B4-BE49-F238E27FC236}">
                <a16:creationId xmlns:a16="http://schemas.microsoft.com/office/drawing/2014/main" id="{5D1216A4-C598-4845-ADDF-5D59E9EEDDA7}"/>
              </a:ext>
            </a:extLst>
          </p:cNvPr>
          <p:cNvSpPr txBox="1">
            <a:spLocks noGrp="1"/>
          </p:cNvSpPr>
          <p:nvPr>
            <p:ph type="body" idx="4294967295"/>
          </p:nvPr>
        </p:nvSpPr>
        <p:spPr/>
        <p:txBody>
          <a:bodyPr/>
          <a:lstStyle/>
          <a:p>
            <a:pPr lvl="0"/>
            <a:r>
              <a:rPr lang="fr-FR" sz="2400"/>
              <a:t>L’</a:t>
            </a:r>
            <a:r>
              <a:rPr lang="fr-FR" sz="2400" b="1" u="sng"/>
              <a:t>impact mapping</a:t>
            </a:r>
            <a:r>
              <a:rPr lang="fr-FR" sz="2400"/>
              <a:t> est une méthode visuelle de planning stratégique proposée par Gojko Adzic. Cette approche permet de réconcilier une vision globale orientée objectifs (apportée par les méthodes de projet classiques) et une vision orientée fonctionnalités (proposée entre autres par les méthodes agiles).</a:t>
            </a:r>
          </a:p>
          <a:p>
            <a:pPr lvl="0"/>
            <a:r>
              <a:rPr lang="fr-FR" sz="2400"/>
              <a:t>Le </a:t>
            </a:r>
            <a:r>
              <a:rPr lang="fr-FR" sz="2400" b="1" u="sng"/>
              <a:t>story mapping</a:t>
            </a:r>
            <a:r>
              <a:rPr lang="fr-FR" sz="2400"/>
              <a:t> est un exercice inventé par Jeff Patton, qui dans sa version basique, permet d’identifier et de structurer les fonctionnalités suivant deux axes : un axe (horizontal) découpant le parcours utilisateur en étapes chronologiques et un axe (vertical) détaillant ces étapes en fonctionnalités.</a:t>
            </a:r>
          </a:p>
          <a:p>
            <a:pPr lvl="0"/>
            <a:endParaRPr lang="fr-FR" sz="2400"/>
          </a:p>
          <a:p>
            <a:pPr lvl="0"/>
            <a:r>
              <a:rPr lang="fr-FR" sz="2400"/>
              <a:t>L’utilisation conjointe de ces deux outils vous permettra de construire une roadmap pertinente.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E6065-3160-46DA-803C-3DD56E5823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E686BA-8661-4861-9732-DE6EEA29226D}" type="slidenum">
              <a:t>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00E92-5D2B-4B17-962F-63D490F46C01}"/>
              </a:ext>
            </a:extLst>
          </p:cNvPr>
          <p:cNvSpPr txBox="1">
            <a:spLocks noGrp="1"/>
          </p:cNvSpPr>
          <p:nvPr>
            <p:ph type="title" idx="4294967295"/>
          </p:nvPr>
        </p:nvSpPr>
        <p:spPr>
          <a:xfrm>
            <a:off x="359999" y="101160"/>
            <a:ext cx="8460001" cy="1418042"/>
          </a:xfrm>
        </p:spPr>
        <p:txBody>
          <a:bodyPr/>
          <a:lstStyle/>
          <a:p>
            <a:pPr lvl="0"/>
            <a:r>
              <a:rPr lang="fr-FR"/>
              <a:t>Impact mapping</a:t>
            </a:r>
            <a:br>
              <a:rPr lang="fr-FR"/>
            </a:br>
            <a:r>
              <a:rPr lang="fr-FR"/>
              <a:t>Objectifs =&gt; Fonctionnalités</a:t>
            </a:r>
          </a:p>
        </p:txBody>
      </p:sp>
      <p:sp>
        <p:nvSpPr>
          <p:cNvPr id="4" name="Espace réservé du texte 2">
            <a:extLst>
              <a:ext uri="{FF2B5EF4-FFF2-40B4-BE49-F238E27FC236}">
                <a16:creationId xmlns:a16="http://schemas.microsoft.com/office/drawing/2014/main" id="{5190D90F-031D-4CF4-9E9A-FCBE887DD756}"/>
              </a:ext>
            </a:extLst>
          </p:cNvPr>
          <p:cNvSpPr txBox="1">
            <a:spLocks noGrp="1"/>
          </p:cNvSpPr>
          <p:nvPr>
            <p:ph type="body" idx="4294967295"/>
          </p:nvPr>
        </p:nvSpPr>
        <p:spPr>
          <a:xfrm>
            <a:off x="359999" y="1619996"/>
            <a:ext cx="9359999" cy="5889238"/>
          </a:xfrm>
        </p:spPr>
        <p:txBody>
          <a:bodyPr/>
          <a:lstStyle/>
          <a:p>
            <a:pPr lvl="0">
              <a:buNone/>
            </a:pPr>
            <a:r>
              <a:rPr lang="fr-FR" sz="2400" dirty="0"/>
              <a:t>Permet de faire découler les fonctionnalités des objectifs, et non le contraire. La création d’une impact </a:t>
            </a:r>
            <a:r>
              <a:rPr lang="fr-FR" sz="2400" dirty="0" err="1"/>
              <a:t>map</a:t>
            </a:r>
            <a:r>
              <a:rPr lang="fr-FR" sz="2400" dirty="0"/>
              <a:t> déroule les sujets de la façon suivante :</a:t>
            </a:r>
          </a:p>
          <a:p>
            <a:pPr lvl="0"/>
            <a:r>
              <a:rPr lang="fr-FR" sz="2400" b="1" dirty="0"/>
              <a:t>Les objectifs :</a:t>
            </a:r>
            <a:r>
              <a:rPr lang="fr-FR" sz="2400" dirty="0"/>
              <a:t> Pourquoi souhaitez-vous créer ou faire évoluer votre produit ?</a:t>
            </a:r>
          </a:p>
          <a:p>
            <a:pPr lvl="0"/>
            <a:r>
              <a:rPr lang="fr-FR" sz="2400" b="1" dirty="0"/>
              <a:t>Les acteurs :</a:t>
            </a:r>
            <a:r>
              <a:rPr lang="fr-FR" sz="2400" dirty="0"/>
              <a:t> De qui avez-vous besoin pour atteindre vos objectifs ? Quelle est votre audience ?</a:t>
            </a:r>
          </a:p>
          <a:p>
            <a:pPr lvl="0"/>
            <a:r>
              <a:rPr lang="fr-FR" sz="2400" b="1" dirty="0"/>
              <a:t>Les impacts :</a:t>
            </a:r>
            <a:r>
              <a:rPr lang="fr-FR" sz="2400" dirty="0"/>
              <a:t> Comment souhaitez-vous modifier le comportement des acteurs afin d’atteindre votre objectif ?</a:t>
            </a:r>
          </a:p>
          <a:p>
            <a:pPr lvl="0"/>
            <a:r>
              <a:rPr lang="fr-FR" sz="2400" b="1" dirty="0"/>
              <a:t>Les fonctionnalités :</a:t>
            </a:r>
            <a:r>
              <a:rPr lang="fr-FR" sz="2400" dirty="0"/>
              <a:t> Quelles fonctionnalités ou actions devez-vous mettre en place pour obtenir les comportements identifiés ? La granularité est ici celle du parcours utilisateur.</a:t>
            </a:r>
          </a:p>
          <a:p>
            <a:pPr lvl="0"/>
            <a:r>
              <a:rPr lang="fr-FR" sz="2400" dirty="0"/>
              <a:t>Toolbox : </a:t>
            </a:r>
            <a:r>
              <a:rPr lang="fr-FR" sz="2400" dirty="0" err="1"/>
              <a:t>XMind</a:t>
            </a:r>
            <a:r>
              <a:rPr lang="fr-FR" sz="2400" dirty="0"/>
              <a:t>, </a:t>
            </a:r>
            <a:r>
              <a:rPr lang="fr-FR" sz="2400" dirty="0" err="1"/>
              <a:t>Mindmup</a:t>
            </a:r>
            <a:endParaRPr lang="fr-FR" sz="2400" dirty="0"/>
          </a:p>
          <a:p>
            <a:pPr lvl="0"/>
            <a:endParaRPr lang="fr-FR"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5AF56A-1865-420E-AC49-A44434CB6FC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CAE5F5-2C71-4FD2-AFBD-69B1E14DCE2A}" type="slidenum">
              <a:t>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A389557-5A14-49F7-A859-E5B06A657B61}"/>
              </a:ext>
            </a:extLst>
          </p:cNvPr>
          <p:cNvSpPr txBox="1">
            <a:spLocks noGrp="1"/>
          </p:cNvSpPr>
          <p:nvPr>
            <p:ph type="title" idx="4294967295"/>
          </p:nvPr>
        </p:nvSpPr>
        <p:spPr/>
        <p:txBody>
          <a:bodyPr/>
          <a:lstStyle/>
          <a:p>
            <a:pPr lvl="0"/>
            <a:r>
              <a:rPr lang="fr-FR" sz="3600"/>
              <a:t>Impact mapping</a:t>
            </a:r>
            <a:br>
              <a:rPr lang="fr-FR"/>
            </a:br>
            <a:r>
              <a:rPr lang="fr-FR" sz="4000"/>
              <a:t>Exemple : site e-commerce</a:t>
            </a:r>
          </a:p>
        </p:txBody>
      </p:sp>
      <p:pic>
        <p:nvPicPr>
          <p:cNvPr id="4" name="Image 3">
            <a:extLst>
              <a:ext uri="{FF2B5EF4-FFF2-40B4-BE49-F238E27FC236}">
                <a16:creationId xmlns:a16="http://schemas.microsoft.com/office/drawing/2014/main" id="{08A0EDDD-07A5-4083-A75D-9A16DF6C9AFE}"/>
              </a:ext>
            </a:extLst>
          </p:cNvPr>
          <p:cNvPicPr>
            <a:picLocks noChangeAspect="1"/>
          </p:cNvPicPr>
          <p:nvPr/>
        </p:nvPicPr>
        <p:blipFill>
          <a:blip r:embed="rId3">
            <a:lum/>
            <a:alphaModFix/>
          </a:blip>
          <a:srcRect/>
          <a:stretch>
            <a:fillRect/>
          </a:stretch>
        </p:blipFill>
        <p:spPr>
          <a:xfrm>
            <a:off x="1449360" y="1608841"/>
            <a:ext cx="6146642" cy="5142238"/>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CE42DB-CFC5-4EA7-ACA5-C6F65A3CD4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D550A3-2E6C-4B0D-BC2D-588FA69A8667}" type="slidenum">
              <a:t>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4D08246-EB62-48CA-899A-88900037ADC6}"/>
              </a:ext>
            </a:extLst>
          </p:cNvPr>
          <p:cNvSpPr txBox="1">
            <a:spLocks noGrp="1"/>
          </p:cNvSpPr>
          <p:nvPr>
            <p:ph type="title" idx="4294967295"/>
          </p:nvPr>
        </p:nvSpPr>
        <p:spPr/>
        <p:txBody>
          <a:bodyPr>
            <a:spAutoFit/>
          </a:bodyPr>
          <a:lstStyle/>
          <a:p>
            <a:pPr lvl="0"/>
            <a:r>
              <a:rPr lang="fr-FR"/>
              <a:t>Story mapping</a:t>
            </a:r>
          </a:p>
        </p:txBody>
      </p:sp>
      <p:sp>
        <p:nvSpPr>
          <p:cNvPr id="4" name="Espace réservé du texte 2">
            <a:extLst>
              <a:ext uri="{FF2B5EF4-FFF2-40B4-BE49-F238E27FC236}">
                <a16:creationId xmlns:a16="http://schemas.microsoft.com/office/drawing/2014/main" id="{10371B16-3F69-459E-8D05-5D479BFFD83C}"/>
              </a:ext>
            </a:extLst>
          </p:cNvPr>
          <p:cNvSpPr txBox="1">
            <a:spLocks noGrp="1"/>
          </p:cNvSpPr>
          <p:nvPr>
            <p:ph type="body" idx="4294967295"/>
          </p:nvPr>
        </p:nvSpPr>
        <p:spPr/>
        <p:txBody>
          <a:bodyPr/>
          <a:lstStyle/>
          <a:p>
            <a:pPr lvl="0">
              <a:buNone/>
            </a:pPr>
            <a:r>
              <a:rPr lang="fr-FR" sz="2400" b="1" dirty="0"/>
              <a:t>- </a:t>
            </a:r>
            <a:r>
              <a:rPr lang="fr-FR" sz="2400" dirty="0"/>
              <a:t>Identifier et de structurer les </a:t>
            </a:r>
            <a:br>
              <a:rPr lang="fr-FR" sz="2400" dirty="0"/>
            </a:br>
            <a:r>
              <a:rPr lang="fr-FR" sz="2400" dirty="0"/>
              <a:t>fonctionnalités suivant 2 axes : </a:t>
            </a:r>
            <a:br>
              <a:rPr lang="fr-FR" sz="2400" dirty="0"/>
            </a:br>
            <a:r>
              <a:rPr lang="fr-FR" sz="2400" dirty="0"/>
              <a:t>un axe horizontal découpant </a:t>
            </a:r>
            <a:br>
              <a:rPr lang="fr-FR" sz="2400" dirty="0"/>
            </a:br>
            <a:r>
              <a:rPr lang="fr-FR" sz="2400" dirty="0"/>
              <a:t>le parcours utilisateur en </a:t>
            </a:r>
            <a:br>
              <a:rPr lang="fr-FR" sz="2400" dirty="0"/>
            </a:br>
            <a:r>
              <a:rPr lang="fr-FR" sz="2400" dirty="0"/>
              <a:t>étapes chronologiques </a:t>
            </a:r>
            <a:br>
              <a:rPr lang="fr-FR" sz="2400" dirty="0"/>
            </a:br>
            <a:r>
              <a:rPr lang="fr-FR" sz="2400" dirty="0"/>
              <a:t>et un axe vertical détaillant </a:t>
            </a:r>
            <a:br>
              <a:rPr lang="fr-FR" sz="2400" dirty="0"/>
            </a:br>
            <a:r>
              <a:rPr lang="fr-FR" sz="2400" dirty="0"/>
              <a:t>ces étapes en </a:t>
            </a:r>
            <a:br>
              <a:rPr lang="fr-FR" sz="2400" dirty="0"/>
            </a:br>
            <a:r>
              <a:rPr lang="fr-FR" sz="2400" dirty="0"/>
              <a:t>fonctionnalités.</a:t>
            </a:r>
            <a:br>
              <a:rPr lang="fr-FR" sz="2400" dirty="0"/>
            </a:br>
            <a:br>
              <a:rPr lang="fr-FR" sz="2400" dirty="0"/>
            </a:br>
            <a:r>
              <a:rPr lang="fr-FR" sz="2400" b="1" dirty="0"/>
              <a:t>- </a:t>
            </a:r>
            <a:r>
              <a:rPr lang="fr-FR" sz="2400" dirty="0"/>
              <a:t>Regrouper les </a:t>
            </a:r>
            <a:br>
              <a:rPr lang="fr-FR" sz="2400" dirty="0"/>
            </a:br>
            <a:r>
              <a:rPr lang="fr-FR" sz="2400" dirty="0"/>
              <a:t>fonctionnalités en </a:t>
            </a:r>
            <a:r>
              <a:rPr lang="fr-FR" sz="2400" b="1" dirty="0" err="1"/>
              <a:t>MMF</a:t>
            </a:r>
            <a:r>
              <a:rPr lang="fr-FR" sz="2400" dirty="0" err="1"/>
              <a:t>s</a:t>
            </a:r>
            <a:br>
              <a:rPr lang="fr-FR" sz="2400" dirty="0"/>
            </a:br>
            <a:r>
              <a:rPr lang="fr-FR" sz="2400" dirty="0"/>
              <a:t>(Minimum </a:t>
            </a:r>
            <a:r>
              <a:rPr lang="fr-FR" sz="2400" dirty="0" err="1"/>
              <a:t>Marketable</a:t>
            </a:r>
            <a:r>
              <a:rPr lang="fr-FR" sz="2400" dirty="0"/>
              <a:t> </a:t>
            </a:r>
            <a:br>
              <a:rPr lang="fr-FR" sz="2400" dirty="0"/>
            </a:br>
            <a:r>
              <a:rPr lang="fr-FR" sz="2400" dirty="0" err="1"/>
              <a:t>Features</a:t>
            </a:r>
            <a:r>
              <a:rPr lang="fr-FR" sz="2400" dirty="0"/>
              <a:t>) puis ordonner </a:t>
            </a:r>
            <a:br>
              <a:rPr lang="fr-FR" sz="2400" dirty="0"/>
            </a:br>
            <a:r>
              <a:rPr lang="fr-FR" sz="2400" dirty="0"/>
              <a:t>ces dernières pour définir </a:t>
            </a:r>
            <a:br>
              <a:rPr lang="fr-FR" sz="2400" dirty="0"/>
            </a:br>
            <a:r>
              <a:rPr lang="fr-FR" sz="2400" dirty="0"/>
              <a:t>des releases.</a:t>
            </a:r>
          </a:p>
        </p:txBody>
      </p:sp>
      <p:pic>
        <p:nvPicPr>
          <p:cNvPr id="5" name="Image 4">
            <a:extLst>
              <a:ext uri="{FF2B5EF4-FFF2-40B4-BE49-F238E27FC236}">
                <a16:creationId xmlns:a16="http://schemas.microsoft.com/office/drawing/2014/main" id="{B59D7AA3-F9C4-42D5-A7FA-E6F388C33F53}"/>
              </a:ext>
            </a:extLst>
          </p:cNvPr>
          <p:cNvPicPr>
            <a:picLocks noChangeAspect="1"/>
          </p:cNvPicPr>
          <p:nvPr/>
        </p:nvPicPr>
        <p:blipFill>
          <a:blip r:embed="rId3">
            <a:lum/>
            <a:alphaModFix/>
          </a:blip>
          <a:srcRect/>
          <a:stretch>
            <a:fillRect/>
          </a:stretch>
        </p:blipFill>
        <p:spPr>
          <a:xfrm>
            <a:off x="4494239" y="1944718"/>
            <a:ext cx="5370115" cy="5039276"/>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BF93C67-4D63-4057-BDB0-2F8A28481FC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393D1B-014F-4E39-B3E3-D8C85E85C351}" type="slidenum">
              <a:t>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09D4FA-F5B0-4757-A42E-3DC68227D6D2}"/>
              </a:ext>
            </a:extLst>
          </p:cNvPr>
          <p:cNvSpPr txBox="1">
            <a:spLocks noGrp="1"/>
          </p:cNvSpPr>
          <p:nvPr>
            <p:ph type="title" idx="4294967295"/>
          </p:nvPr>
        </p:nvSpPr>
        <p:spPr/>
        <p:txBody>
          <a:bodyPr>
            <a:spAutoFit/>
          </a:bodyPr>
          <a:lstStyle/>
          <a:p>
            <a:pPr lvl="0"/>
            <a:r>
              <a:rPr lang="fr-FR"/>
              <a:t>Story map =&gt; Roadmap</a:t>
            </a:r>
          </a:p>
        </p:txBody>
      </p:sp>
      <p:sp>
        <p:nvSpPr>
          <p:cNvPr id="4" name="Espace réservé du texte 2">
            <a:extLst>
              <a:ext uri="{FF2B5EF4-FFF2-40B4-BE49-F238E27FC236}">
                <a16:creationId xmlns:a16="http://schemas.microsoft.com/office/drawing/2014/main" id="{15B1090C-9172-46F7-B925-5D644B02A391}"/>
              </a:ext>
            </a:extLst>
          </p:cNvPr>
          <p:cNvSpPr txBox="1">
            <a:spLocks noGrp="1"/>
          </p:cNvSpPr>
          <p:nvPr>
            <p:ph type="body" idx="4294967295"/>
          </p:nvPr>
        </p:nvSpPr>
        <p:spPr/>
        <p:txBody>
          <a:bodyPr>
            <a:spAutoFit/>
          </a:bodyPr>
          <a:lstStyle/>
          <a:p>
            <a:pPr lvl="0"/>
            <a:r>
              <a:rPr lang="fr-FR" sz="2400" dirty="0"/>
              <a:t>Extraire la roadmap de la story </a:t>
            </a:r>
            <a:r>
              <a:rPr lang="fr-FR" sz="2400" dirty="0" err="1"/>
              <a:t>map</a:t>
            </a:r>
            <a:r>
              <a:rPr lang="fr-FR" sz="2400" dirty="0"/>
              <a:t>, chaque MMF correspondant à une ou plusieurs releases. Les premières MMF seront déjà très claires et précises, tandis que les suivantes resteront à l’état d’idée.</a:t>
            </a:r>
          </a:p>
          <a:p>
            <a:pPr lvl="0"/>
            <a:r>
              <a:rPr lang="fr-FR" sz="2400" dirty="0"/>
              <a:t>Il est impossible de prévoir une date de livraison précise tant que le Product </a:t>
            </a:r>
            <a:r>
              <a:rPr lang="fr-FR" sz="2400" dirty="0" err="1"/>
              <a:t>Owner</a:t>
            </a:r>
            <a:r>
              <a:rPr lang="fr-FR" sz="2400" dirty="0"/>
              <a:t> n’a pas une idée de la vélocité de son équipe. Une première date pourra être estimée après deux ou trois sprints et affinée au fur et à mesure que les fonctionnalités associées seront mieux définies.</a:t>
            </a:r>
          </a:p>
          <a:p>
            <a:pPr lvl="0"/>
            <a:r>
              <a:rPr lang="fr-FR" sz="2400" b="1" dirty="0"/>
              <a:t>La roadmap n’est pas gravée dans le marbre, bien au contraire. Elle a vocation à évoluer avec votre produit.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1BC309-DC05-4FD2-8E29-56FA63C3A07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886D-9CC3-47DC-A4D4-BF06C61EC215}" type="slidenum">
              <a:t>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509AEA-81B7-4B74-A7D3-5F257DF40282}"/>
              </a:ext>
            </a:extLst>
          </p:cNvPr>
          <p:cNvSpPr txBox="1">
            <a:spLocks noGrp="1"/>
          </p:cNvSpPr>
          <p:nvPr>
            <p:ph type="title" idx="4294967295"/>
          </p:nvPr>
        </p:nvSpPr>
        <p:spPr/>
        <p:txBody>
          <a:bodyPr/>
          <a:lstStyle/>
          <a:p>
            <a:pPr lvl="0"/>
            <a:r>
              <a:rPr lang="fr-FR"/>
              <a:t>Story map =&gt; Roadmap (2)</a:t>
            </a:r>
          </a:p>
        </p:txBody>
      </p:sp>
      <p:pic>
        <p:nvPicPr>
          <p:cNvPr id="4" name="Image 3">
            <a:extLst>
              <a:ext uri="{FF2B5EF4-FFF2-40B4-BE49-F238E27FC236}">
                <a16:creationId xmlns:a16="http://schemas.microsoft.com/office/drawing/2014/main" id="{F5DF8810-D50A-4DB6-BD86-B225710DF74A}"/>
              </a:ext>
            </a:extLst>
          </p:cNvPr>
          <p:cNvPicPr>
            <a:picLocks noChangeAspect="1"/>
          </p:cNvPicPr>
          <p:nvPr/>
        </p:nvPicPr>
        <p:blipFill>
          <a:blip r:embed="rId3">
            <a:lum/>
            <a:alphaModFix/>
          </a:blip>
          <a:srcRect/>
          <a:stretch>
            <a:fillRect/>
          </a:stretch>
        </p:blipFill>
        <p:spPr>
          <a:xfrm>
            <a:off x="1937878" y="1503355"/>
            <a:ext cx="6097676" cy="5444639"/>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E6922C8-FE8B-47FE-872E-ED9E9272BB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40D03-914F-472F-A935-9BEC64D745F9}" type="slidenum">
              <a:t>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87CC15-0AD4-4369-9B8C-323BA3C1A3EB}"/>
              </a:ext>
            </a:extLst>
          </p:cNvPr>
          <p:cNvSpPr txBox="1">
            <a:spLocks noGrp="1"/>
          </p:cNvSpPr>
          <p:nvPr>
            <p:ph type="title" idx="4294967295"/>
          </p:nvPr>
        </p:nvSpPr>
        <p:spPr/>
        <p:txBody>
          <a:bodyPr/>
          <a:lstStyle/>
          <a:p>
            <a:pPr lvl="0"/>
            <a:r>
              <a:rPr lang="fr-FR"/>
              <a:t>Formaliser les besoins</a:t>
            </a:r>
          </a:p>
        </p:txBody>
      </p:sp>
      <p:sp>
        <p:nvSpPr>
          <p:cNvPr id="4" name="Espace réservé du texte 2">
            <a:extLst>
              <a:ext uri="{FF2B5EF4-FFF2-40B4-BE49-F238E27FC236}">
                <a16:creationId xmlns:a16="http://schemas.microsoft.com/office/drawing/2014/main" id="{50C57096-9A7F-4661-B438-50CD65C643F1}"/>
              </a:ext>
            </a:extLst>
          </p:cNvPr>
          <p:cNvSpPr txBox="1">
            <a:spLocks noGrp="1"/>
          </p:cNvSpPr>
          <p:nvPr>
            <p:ph type="body" idx="4294967295"/>
          </p:nvPr>
        </p:nvSpPr>
        <p:spPr/>
        <p:txBody>
          <a:bodyPr/>
          <a:lstStyle/>
          <a:p>
            <a:pPr lvl="0"/>
            <a:r>
              <a:rPr lang="fr-FR"/>
              <a:t>On formalise le besoin pour :</a:t>
            </a:r>
          </a:p>
          <a:p>
            <a:pPr lvl="0"/>
            <a:r>
              <a:rPr lang="fr-FR"/>
              <a:t>- ne pas avoir de déperdition de données</a:t>
            </a:r>
          </a:p>
          <a:p>
            <a:pPr lvl="0"/>
            <a:r>
              <a:rPr lang="fr-FR"/>
              <a:t>- avoir une traçabilité</a:t>
            </a:r>
          </a:p>
          <a:p>
            <a:pPr lvl="0"/>
            <a:r>
              <a:rPr lang="fr-FR"/>
              <a:t>Dans une approche agile :</a:t>
            </a:r>
          </a:p>
          <a:p>
            <a:pPr lvl="0"/>
            <a:r>
              <a:rPr lang="fr-FR"/>
              <a:t>- La traçabilité est simplifiée (itérations courtes).</a:t>
            </a:r>
          </a:p>
          <a:p>
            <a:pPr lvl="0"/>
            <a:r>
              <a:rPr lang="fr-FR"/>
              <a:t>- La formalisation est minimale et éphémère. Cette dernière n'est pas nécessairement conservée une fois le besoin traité et satisfait.</a:t>
            </a:r>
          </a:p>
          <a:p>
            <a:pPr lvl="0"/>
            <a:r>
              <a:rPr lang="fr-FR"/>
              <a:t>Plusieurs approches : IEEE, Use Cases, User Stories.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58AF8A3-AC6C-4B15-9D84-DF36F4D73D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C2203A7-E04E-46DC-B188-E6EE49762178}" type="slidenum">
              <a:t>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B7203D6-B776-4B38-85C4-E4C0EEDF92BB}"/>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Approche IEEE</a:t>
            </a:r>
          </a:p>
        </p:txBody>
      </p:sp>
      <p:sp>
        <p:nvSpPr>
          <p:cNvPr id="4" name="Espace réservé du texte 2">
            <a:extLst>
              <a:ext uri="{FF2B5EF4-FFF2-40B4-BE49-F238E27FC236}">
                <a16:creationId xmlns:a16="http://schemas.microsoft.com/office/drawing/2014/main" id="{ACECD253-C9C8-4434-9BE3-35875E6C46A4}"/>
              </a:ext>
            </a:extLst>
          </p:cNvPr>
          <p:cNvSpPr txBox="1">
            <a:spLocks noGrp="1"/>
          </p:cNvSpPr>
          <p:nvPr>
            <p:ph type="body" idx="4294967295"/>
          </p:nvPr>
        </p:nvSpPr>
        <p:spPr>
          <a:xfrm>
            <a:off x="359999" y="1619996"/>
            <a:ext cx="9359999" cy="5272915"/>
          </a:xfrm>
        </p:spPr>
        <p:txBody>
          <a:bodyPr/>
          <a:lstStyle/>
          <a:p>
            <a:pPr lvl="0"/>
            <a:r>
              <a:rPr lang="fr-FR"/>
              <a:t>Norme IEEE830-1998 : Pratiques recommandées pour la spécification des exigences logicielles (SEL).</a:t>
            </a:r>
          </a:p>
          <a:p>
            <a:pPr lvl="0"/>
            <a:r>
              <a:rPr lang="fr-FR"/>
              <a:t>Définition d'une exigence (source IEEE) :</a:t>
            </a:r>
          </a:p>
          <a:p>
            <a:pPr lvl="0"/>
            <a:r>
              <a:rPr lang="fr-FR"/>
              <a:t>(A) Une condition ou capacité requise par l'utilisateur pour résoudre un problème ou atteindre un objectif.</a:t>
            </a:r>
          </a:p>
          <a:p>
            <a:pPr lvl="0"/>
            <a:r>
              <a:rPr lang="fr-FR"/>
              <a:t>(B) Une condition à satisfaire ou capacité à fournir par un composant du système de façon à honorer la fonction.</a:t>
            </a:r>
          </a:p>
          <a:p>
            <a:pPr lvl="0"/>
            <a:r>
              <a:rPr lang="fr-FR"/>
              <a:t>(C) Une représentation documentée d'une condition ou capacité comme définies selon (A) et (B).</a:t>
            </a:r>
          </a:p>
          <a:p>
            <a:pPr lvl="0"/>
            <a:r>
              <a:rPr lang="fr-FR"/>
              <a:t>Outils : tableau Excel, document texte.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88E3DC2-2E38-4824-A036-E823D78CDF2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6CF0AF5-F9DB-4F76-BE48-7A52A92CE004}" type="slidenum">
              <a:t>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F2D150-5132-4F86-B8B7-79E1F3A94B98}"/>
              </a:ext>
            </a:extLst>
          </p:cNvPr>
          <p:cNvSpPr txBox="1">
            <a:spLocks noGrp="1"/>
          </p:cNvSpPr>
          <p:nvPr>
            <p:ph type="title" idx="4294967295"/>
          </p:nvPr>
        </p:nvSpPr>
        <p:spPr/>
        <p:txBody>
          <a:bodyPr/>
          <a:lstStyle/>
          <a:p>
            <a:pPr lvl="0"/>
            <a:r>
              <a:rPr lang="fr-FR" sz="3600"/>
              <a:t>Formaliser le besoin</a:t>
            </a:r>
            <a:br>
              <a:rPr lang="fr-FR" sz="3600"/>
            </a:br>
            <a:r>
              <a:rPr lang="fr-FR" sz="3600" b="1"/>
              <a:t>Approche IEEE (norme 830-1998)</a:t>
            </a:r>
          </a:p>
        </p:txBody>
      </p:sp>
      <p:sp>
        <p:nvSpPr>
          <p:cNvPr id="4" name="Espace réservé du texte 2">
            <a:extLst>
              <a:ext uri="{FF2B5EF4-FFF2-40B4-BE49-F238E27FC236}">
                <a16:creationId xmlns:a16="http://schemas.microsoft.com/office/drawing/2014/main" id="{659A834F-E230-464A-90E4-AF8C8338F691}"/>
              </a:ext>
            </a:extLst>
          </p:cNvPr>
          <p:cNvSpPr txBox="1">
            <a:spLocks noGrp="1"/>
          </p:cNvSpPr>
          <p:nvPr>
            <p:ph type="body" idx="4294967295"/>
          </p:nvPr>
        </p:nvSpPr>
        <p:spPr>
          <a:xfrm>
            <a:off x="359999" y="1619996"/>
            <a:ext cx="9359999" cy="5241596"/>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Inconvénient : travail fastidieux et consommateur de temps – focalisation sur la description du produit et difficulté pour prioriser les exigences.</a:t>
            </a:r>
          </a:p>
        </p:txBody>
      </p:sp>
      <p:pic>
        <p:nvPicPr>
          <p:cNvPr id="5" name="Image 4">
            <a:extLst>
              <a:ext uri="{FF2B5EF4-FFF2-40B4-BE49-F238E27FC236}">
                <a16:creationId xmlns:a16="http://schemas.microsoft.com/office/drawing/2014/main" id="{44AE8A99-FD52-4C0C-87A3-4BDD1E588C3D}"/>
              </a:ext>
            </a:extLst>
          </p:cNvPr>
          <p:cNvPicPr>
            <a:picLocks noChangeAspect="1"/>
          </p:cNvPicPr>
          <p:nvPr/>
        </p:nvPicPr>
        <p:blipFill>
          <a:blip r:embed="rId3">
            <a:lum/>
            <a:alphaModFix/>
          </a:blip>
          <a:srcRect/>
          <a:stretch>
            <a:fillRect/>
          </a:stretch>
        </p:blipFill>
        <p:spPr>
          <a:xfrm>
            <a:off x="1967395" y="1581116"/>
            <a:ext cx="6153482" cy="3959278"/>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C49AD65-798E-44D0-8936-1A95796A58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CBDA20-B6D9-4D90-A343-7D63695A4185}" type="slidenum">
              <a:t>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952612-CBCC-475D-9E9A-1A13E1C217F7}"/>
              </a:ext>
            </a:extLst>
          </p:cNvPr>
          <p:cNvSpPr txBox="1">
            <a:spLocks noGrp="1"/>
          </p:cNvSpPr>
          <p:nvPr>
            <p:ph type="title" idx="4294967295"/>
          </p:nvPr>
        </p:nvSpPr>
        <p:spPr/>
        <p:txBody>
          <a:bodyPr>
            <a:spAutoFit/>
          </a:bodyPr>
          <a:lstStyle/>
          <a:p>
            <a:pPr lvl="0"/>
            <a:r>
              <a:rPr lang="fr-FR"/>
              <a:t>Scrum</a:t>
            </a:r>
          </a:p>
        </p:txBody>
      </p:sp>
      <p:sp>
        <p:nvSpPr>
          <p:cNvPr id="4" name="Espace réservé du texte 2">
            <a:extLst>
              <a:ext uri="{FF2B5EF4-FFF2-40B4-BE49-F238E27FC236}">
                <a16:creationId xmlns:a16="http://schemas.microsoft.com/office/drawing/2014/main" id="{1A8BD3C6-436A-432F-81F2-ED0BCCE0DEB0}"/>
              </a:ext>
            </a:extLst>
          </p:cNvPr>
          <p:cNvSpPr txBox="1">
            <a:spLocks noGrp="1"/>
          </p:cNvSpPr>
          <p:nvPr>
            <p:ph type="body" idx="4294967295"/>
          </p:nvPr>
        </p:nvSpPr>
        <p:spPr/>
        <p:txBody>
          <a:bodyPr>
            <a:spAutoFit/>
          </a:bodyPr>
          <a:lstStyle/>
          <a:p>
            <a:pPr lvl="0" algn="l"/>
            <a:r>
              <a:rPr lang="fr-FR" b="1"/>
              <a:t>Cadre ou « framework » de gestion de projets</a:t>
            </a:r>
            <a:r>
              <a:rPr lang="fr-FR"/>
              <a:t> :</a:t>
            </a:r>
            <a:br>
              <a:rPr lang="fr-FR" sz="2000"/>
            </a:br>
            <a:r>
              <a:rPr lang="fr-FR" sz="1800">
                <a:hlinkClick r:id="rId3"/>
              </a:rPr>
              <a:t>https://www.scrumguides.org/docs/scrumguide/v2017/2017-Scrum-Guide-French.pdf</a:t>
            </a:r>
          </a:p>
          <a:p>
            <a:pPr lvl="0" algn="l"/>
            <a:r>
              <a:rPr lang="fr-FR"/>
              <a:t>Développé en 1993 par Ken SCHWABER et par Jeff SUTHERLAND</a:t>
            </a:r>
          </a:p>
          <a:p>
            <a:pPr lvl="0" algn="l"/>
            <a:r>
              <a:rPr lang="fr-FR">
                <a:latin typeface="Arial" pitchFamily="34"/>
              </a:rPr>
              <a:t>Méthode itérative (sprints) et incrémentale</a:t>
            </a:r>
          </a:p>
          <a:p>
            <a:pPr lvl="0" algn="l"/>
            <a:r>
              <a:rPr lang="fr-FR">
                <a:latin typeface="Arial" pitchFamily="34"/>
              </a:rPr>
              <a:t>Équipes de 3-9 personnes</a:t>
            </a:r>
            <a:br>
              <a:rPr lang="fr-FR">
                <a:latin typeface="Arial" pitchFamily="34"/>
              </a:rPr>
            </a:br>
            <a:r>
              <a:rPr lang="fr-FR">
                <a:latin typeface="Arial" pitchFamily="34"/>
              </a:rPr>
              <a:t>Mécanismes d’extension possibles (Scrum of Scrums).</a:t>
            </a:r>
          </a:p>
          <a:p>
            <a:pPr lvl="0" algn="l"/>
            <a:r>
              <a:rPr lang="fr-FR">
                <a:latin typeface="Arial" pitchFamily="34"/>
              </a:rPr>
              <a:t>Méthode agile la plus utilisée avec eXtreme Programming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7CE4759-85B4-40D4-91CC-8253E85DC6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F1A0261-145B-48AD-956A-C43424EB45B6}" type="slidenum">
              <a:t>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F4FBC2C-76E0-45A5-80D1-AD07E70A75CE}"/>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Cas d'utilisation UML</a:t>
            </a:r>
          </a:p>
        </p:txBody>
      </p:sp>
      <p:sp>
        <p:nvSpPr>
          <p:cNvPr id="4" name="Espace réservé du texte 2">
            <a:extLst>
              <a:ext uri="{FF2B5EF4-FFF2-40B4-BE49-F238E27FC236}">
                <a16:creationId xmlns:a16="http://schemas.microsoft.com/office/drawing/2014/main" id="{9EE1AABA-911C-4E41-A4F2-170214479084}"/>
              </a:ext>
            </a:extLst>
          </p:cNvPr>
          <p:cNvSpPr txBox="1">
            <a:spLocks noGrp="1"/>
          </p:cNvSpPr>
          <p:nvPr>
            <p:ph type="body" idx="4294967295"/>
          </p:nvPr>
        </p:nvSpPr>
        <p:spPr/>
        <p:txBody>
          <a:bodyPr/>
          <a:lstStyle/>
          <a:p>
            <a:pPr lvl="0"/>
            <a:r>
              <a:rPr lang="fr-FR"/>
              <a:t>Technique de formalisation dynamique </a:t>
            </a:r>
            <a:br>
              <a:rPr lang="fr-FR"/>
            </a:br>
            <a:r>
              <a:rPr lang="fr-FR"/>
              <a:t>(recommandée dans UP).</a:t>
            </a:r>
          </a:p>
          <a:p>
            <a:pPr lvl="0"/>
            <a:r>
              <a:rPr lang="fr-FR"/>
              <a:t>Description fonctionnelle des échanges entre le système à développer et les acteurs externes (utilisateurs ou autre).</a:t>
            </a:r>
          </a:p>
          <a:p>
            <a:pPr lvl="0"/>
            <a:r>
              <a:rPr lang="fr-FR"/>
              <a:t>Forme : textuelle ou diagramme (+ séquence)</a:t>
            </a:r>
          </a:p>
          <a:p>
            <a:pPr lvl="0"/>
            <a:r>
              <a:rPr lang="fr-FR"/>
              <a:t>NB. : préférer la forme textuelle qui ne nécessite aucune formation pour le comprendre et le valider.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90D7C2-D832-4FBD-8132-7D7D7C27D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11833D-2EBB-4F16-BCC8-38AC174E3229}" type="slidenum">
              <a:t>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CFC4F36-60BA-43C0-997F-188C6C0A10C3}"/>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(2)</a:t>
            </a:r>
          </a:p>
        </p:txBody>
      </p:sp>
      <p:pic>
        <p:nvPicPr>
          <p:cNvPr id="4" name="Image 3">
            <a:extLst>
              <a:ext uri="{FF2B5EF4-FFF2-40B4-BE49-F238E27FC236}">
                <a16:creationId xmlns:a16="http://schemas.microsoft.com/office/drawing/2014/main" id="{45E335C0-0715-40A5-B4FD-F6FBCBF7965D}"/>
              </a:ext>
            </a:extLst>
          </p:cNvPr>
          <p:cNvPicPr>
            <a:picLocks noChangeAspect="1"/>
          </p:cNvPicPr>
          <p:nvPr/>
        </p:nvPicPr>
        <p:blipFill>
          <a:blip r:embed="rId3">
            <a:lum/>
            <a:alphaModFix/>
          </a:blip>
          <a:srcRect/>
          <a:stretch>
            <a:fillRect/>
          </a:stretch>
        </p:blipFill>
        <p:spPr>
          <a:xfrm>
            <a:off x="1337758" y="1835996"/>
            <a:ext cx="7957437" cy="4499277"/>
          </a:xfrm>
          <a:prstGeom prst="rect">
            <a:avLst/>
          </a:prstGeom>
          <a:noFill/>
          <a:ln cap="flat">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738C04-FB82-4BE3-8AEC-711FDAACB0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4FC437E-1F54-4293-A7A1-140FDACEFD95}" type="slidenum">
              <a:t>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CFE596-8961-414E-825F-699961B4161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 forme textuelle</a:t>
            </a:r>
          </a:p>
        </p:txBody>
      </p:sp>
      <p:sp>
        <p:nvSpPr>
          <p:cNvPr id="4" name="Espace réservé du texte 2">
            <a:extLst>
              <a:ext uri="{FF2B5EF4-FFF2-40B4-BE49-F238E27FC236}">
                <a16:creationId xmlns:a16="http://schemas.microsoft.com/office/drawing/2014/main" id="{785B5A05-35A2-4446-A0D4-D1EE392A7430}"/>
              </a:ext>
            </a:extLst>
          </p:cNvPr>
          <p:cNvSpPr txBox="1">
            <a:spLocks noGrp="1"/>
          </p:cNvSpPr>
          <p:nvPr>
            <p:ph type="body" idx="4294967295"/>
          </p:nvPr>
        </p:nvSpPr>
        <p:spPr/>
        <p:txBody>
          <a:bodyPr/>
          <a:lstStyle/>
          <a:p>
            <a:pPr lvl="0">
              <a:spcAft>
                <a:spcPts val="565"/>
              </a:spcAft>
            </a:pPr>
            <a:r>
              <a:rPr lang="fr-FR" sz="2200"/>
              <a:t>La forme textuelle est recommandée pour plus de détails</a:t>
            </a:r>
          </a:p>
          <a:p>
            <a:pPr lvl="0">
              <a:spcAft>
                <a:spcPts val="565"/>
              </a:spcAft>
            </a:pPr>
            <a:r>
              <a:rPr lang="fr-FR" sz="2200"/>
              <a:t>  </a:t>
            </a:r>
          </a:p>
          <a:p>
            <a:pPr lvl="0">
              <a:spcAft>
                <a:spcPts val="565"/>
              </a:spcAft>
            </a:pPr>
            <a:endParaRPr lang="fr-FR" sz="2200"/>
          </a:p>
        </p:txBody>
      </p:sp>
      <p:pic>
        <p:nvPicPr>
          <p:cNvPr id="5" name="Image 4">
            <a:extLst>
              <a:ext uri="{FF2B5EF4-FFF2-40B4-BE49-F238E27FC236}">
                <a16:creationId xmlns:a16="http://schemas.microsoft.com/office/drawing/2014/main" id="{443A4619-4DBC-4C54-8427-F4290604B57B}"/>
              </a:ext>
            </a:extLst>
          </p:cNvPr>
          <p:cNvPicPr>
            <a:picLocks noChangeAspect="1"/>
          </p:cNvPicPr>
          <p:nvPr/>
        </p:nvPicPr>
        <p:blipFill>
          <a:blip r:embed="rId3">
            <a:lum/>
            <a:alphaModFix/>
          </a:blip>
          <a:srcRect/>
          <a:stretch>
            <a:fillRect/>
          </a:stretch>
        </p:blipFill>
        <p:spPr>
          <a:xfrm>
            <a:off x="1466642" y="2182681"/>
            <a:ext cx="6659639" cy="4639683"/>
          </a:xfrm>
          <a:prstGeom prst="rect">
            <a:avLst/>
          </a:prstGeom>
          <a:noFill/>
          <a:ln cap="flat">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7385165-3B21-48E7-A0BC-663DE12CB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33B1EF-6055-466C-A20D-D933B32D79BC}" type="slidenum">
              <a:t>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E4A161-54A7-45A1-864F-246DE723E3C1}"/>
              </a:ext>
            </a:extLst>
          </p:cNvPr>
          <p:cNvSpPr txBox="1">
            <a:spLocks noGrp="1"/>
          </p:cNvSpPr>
          <p:nvPr>
            <p:ph type="title" idx="4294967295"/>
          </p:nvPr>
        </p:nvSpPr>
        <p:spPr/>
        <p:txBody>
          <a:bodyPr/>
          <a:lstStyle/>
          <a:p>
            <a:pPr lvl="0"/>
            <a:r>
              <a:rPr lang="fr-FR" sz="3600"/>
              <a:t>Formaliser le besoin</a:t>
            </a:r>
            <a:br>
              <a:rPr lang="fr-FR" sz="3600"/>
            </a:br>
            <a:r>
              <a:rPr lang="fr-FR" sz="3600" b="1"/>
              <a:t>Cas d'utilisation UML (4)</a:t>
            </a:r>
          </a:p>
        </p:txBody>
      </p:sp>
      <p:sp>
        <p:nvSpPr>
          <p:cNvPr id="4" name="Espace réservé du texte 2">
            <a:extLst>
              <a:ext uri="{FF2B5EF4-FFF2-40B4-BE49-F238E27FC236}">
                <a16:creationId xmlns:a16="http://schemas.microsoft.com/office/drawing/2014/main" id="{9422C6CE-A17C-44A2-8875-7D80D8C4783F}"/>
              </a:ext>
            </a:extLst>
          </p:cNvPr>
          <p:cNvSpPr txBox="1">
            <a:spLocks noGrp="1"/>
          </p:cNvSpPr>
          <p:nvPr>
            <p:ph type="body" idx="4294967295"/>
          </p:nvPr>
        </p:nvSpPr>
        <p:spPr/>
        <p:txBody>
          <a:bodyPr/>
          <a:lstStyle/>
          <a:p>
            <a:pPr lvl="0" algn="l"/>
            <a:r>
              <a:rPr lang="fr-FR" sz="2400"/>
              <a:t>Moyeu-rayons des exigences : un UC ne décrit que les exigences fonctionnelles, qu’il faudra compléter avec d’autres exigences : interfaces externes, règles métier, formats de données, performance… </a:t>
            </a:r>
            <a:br>
              <a:rPr lang="fr-FR" sz="2400"/>
            </a:br>
            <a:br>
              <a:rPr lang="fr-FR" sz="2400"/>
            </a:br>
            <a:r>
              <a:rPr lang="fr-FR" sz="2400"/>
              <a:t>On considère le cas d’utilisation </a:t>
            </a:r>
            <a:br>
              <a:rPr lang="fr-FR" sz="2400"/>
            </a:br>
            <a:r>
              <a:rPr lang="fr-FR" sz="2400"/>
              <a:t>comme le « moyeu d’une roue » </a:t>
            </a:r>
            <a:br>
              <a:rPr lang="fr-FR" sz="2400"/>
            </a:br>
            <a:r>
              <a:rPr lang="fr-FR" sz="2400"/>
              <a:t>et les autres types d’exigences </a:t>
            </a:r>
            <a:br>
              <a:rPr lang="fr-FR" sz="2400"/>
            </a:br>
            <a:r>
              <a:rPr lang="fr-FR" sz="2400"/>
              <a:t>comme « des rayons partant </a:t>
            </a:r>
            <a:br>
              <a:rPr lang="fr-FR" sz="2400"/>
            </a:br>
            <a:r>
              <a:rPr lang="fr-FR" sz="2400"/>
              <a:t>dans des directions différentes »</a:t>
            </a:r>
          </a:p>
        </p:txBody>
      </p:sp>
      <p:pic>
        <p:nvPicPr>
          <p:cNvPr id="5" name="Image 4">
            <a:extLst>
              <a:ext uri="{FF2B5EF4-FFF2-40B4-BE49-F238E27FC236}">
                <a16:creationId xmlns:a16="http://schemas.microsoft.com/office/drawing/2014/main" id="{64F60040-A2A8-43F3-AF0D-8811AC5E406F}"/>
              </a:ext>
            </a:extLst>
          </p:cNvPr>
          <p:cNvPicPr>
            <a:picLocks noChangeAspect="1"/>
          </p:cNvPicPr>
          <p:nvPr/>
        </p:nvPicPr>
        <p:blipFill>
          <a:blip r:embed="rId3">
            <a:lum/>
            <a:alphaModFix/>
          </a:blip>
          <a:srcRect/>
          <a:stretch>
            <a:fillRect/>
          </a:stretch>
        </p:blipFill>
        <p:spPr>
          <a:xfrm>
            <a:off x="5886001" y="3031556"/>
            <a:ext cx="3650037" cy="3364196"/>
          </a:xfrm>
          <a:prstGeom prst="rect">
            <a:avLst/>
          </a:prstGeom>
          <a:noFill/>
          <a:ln cap="flat">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542D4B-1EB0-4F93-AA79-55A534914D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69422B-B6BD-442E-AEFC-A3C4729BF89A}" type="slidenum">
              <a:t>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E80B2D-4ADB-407F-9A4A-5AC98E178AAC}"/>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a:t>
            </a:r>
          </a:p>
        </p:txBody>
      </p:sp>
      <p:sp>
        <p:nvSpPr>
          <p:cNvPr id="4" name="Espace réservé du texte 2">
            <a:extLst>
              <a:ext uri="{FF2B5EF4-FFF2-40B4-BE49-F238E27FC236}">
                <a16:creationId xmlns:a16="http://schemas.microsoft.com/office/drawing/2014/main" id="{EB1ABC69-29B0-4595-A7EB-5D2BFE692656}"/>
              </a:ext>
            </a:extLst>
          </p:cNvPr>
          <p:cNvSpPr txBox="1">
            <a:spLocks noGrp="1"/>
          </p:cNvSpPr>
          <p:nvPr>
            <p:ph type="body" idx="4294967295"/>
          </p:nvPr>
        </p:nvSpPr>
        <p:spPr/>
        <p:txBody>
          <a:bodyPr/>
          <a:lstStyle/>
          <a:p>
            <a:pPr lvl="0"/>
            <a:r>
              <a:rPr lang="fr-FR"/>
              <a:t>Exigence du système à développer (1 ou 2 phrases).</a:t>
            </a:r>
          </a:p>
          <a:p>
            <a:pPr lvl="0"/>
            <a:r>
              <a:rPr lang="fr-FR"/>
              <a:t>Granularité suffisante pour estimer le coût et l'entière réalisation au cours d'une itération.</a:t>
            </a:r>
          </a:p>
          <a:p>
            <a:pPr lvl="0"/>
            <a:r>
              <a:rPr lang="fr-FR"/>
              <a:t>Formalisme non imposé (pas de modèle).</a:t>
            </a:r>
          </a:p>
          <a:p>
            <a:pPr lvl="0"/>
            <a:r>
              <a:rPr lang="fr-FR"/>
              <a:t>En tant que …. je dois pouvoir …. afin de …</a:t>
            </a:r>
          </a:p>
          <a:p>
            <a:pPr lvl="0"/>
            <a:r>
              <a:rPr lang="fr-FR" b="1"/>
              <a:t>Avantages </a:t>
            </a:r>
            <a:r>
              <a:rPr lang="fr-FR"/>
              <a:t>:</a:t>
            </a:r>
          </a:p>
          <a:p>
            <a:pPr lvl="0"/>
            <a:r>
              <a:rPr lang="fr-FR"/>
              <a:t>- pas de détails superflus</a:t>
            </a:r>
          </a:p>
          <a:p>
            <a:pPr lvl="0"/>
            <a:r>
              <a:rPr lang="fr-FR"/>
              <a:t>- comportent des notes, des cas de tests,...</a:t>
            </a:r>
          </a:p>
          <a:p>
            <a:pPr lvl="0"/>
            <a:r>
              <a:rPr lang="fr-FR"/>
              <a:t>- facilitent la communication et l'évolution du scénario.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7633CD-88C3-4340-BFA1-EE2E6A7A53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9DC880-50C6-4BF5-AD59-BA89D22CB2DC}" type="slidenum">
              <a:t>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7C1B8C8-D49C-4164-986A-67AE8BF06888}"/>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 (2)</a:t>
            </a:r>
          </a:p>
        </p:txBody>
      </p:sp>
      <p:sp>
        <p:nvSpPr>
          <p:cNvPr id="4" name="Espace réservé du texte 2">
            <a:extLst>
              <a:ext uri="{FF2B5EF4-FFF2-40B4-BE49-F238E27FC236}">
                <a16:creationId xmlns:a16="http://schemas.microsoft.com/office/drawing/2014/main" id="{CAF901C9-718D-4124-8109-7C39C6DFBA7F}"/>
              </a:ext>
            </a:extLst>
          </p:cNvPr>
          <p:cNvSpPr txBox="1">
            <a:spLocks noGrp="1"/>
          </p:cNvSpPr>
          <p:nvPr>
            <p:ph type="body" idx="4294967295"/>
          </p:nvPr>
        </p:nvSpPr>
        <p:spPr>
          <a:xfrm>
            <a:off x="359999" y="1619996"/>
            <a:ext cx="9359999" cy="5424120"/>
          </a:xfrm>
        </p:spPr>
        <p:txBody>
          <a:bodyPr/>
          <a:lstStyle/>
          <a:p>
            <a:pPr lvl="0"/>
            <a:r>
              <a:rPr lang="fr-FR"/>
              <a:t>Une user story doit être </a:t>
            </a:r>
            <a:r>
              <a:rPr lang="fr-FR" b="1"/>
              <a:t>INVEST :</a:t>
            </a:r>
          </a:p>
          <a:p>
            <a:pPr lvl="0"/>
            <a:r>
              <a:rPr lang="fr-FR"/>
              <a:t>- Independant (indépendante)</a:t>
            </a:r>
          </a:p>
          <a:p>
            <a:pPr lvl="0"/>
            <a:r>
              <a:rPr lang="fr-FR"/>
              <a:t>- Negotiable (négociable)</a:t>
            </a:r>
          </a:p>
          <a:p>
            <a:pPr lvl="0"/>
            <a:r>
              <a:rPr lang="fr-FR"/>
              <a:t>- Valuable (Verticale, ayant de la valeur)</a:t>
            </a:r>
          </a:p>
          <a:p>
            <a:pPr lvl="0"/>
            <a:r>
              <a:rPr lang="fr-FR"/>
              <a:t>- Estimatable (estimable)</a:t>
            </a:r>
          </a:p>
          <a:p>
            <a:pPr lvl="0"/>
            <a:r>
              <a:rPr lang="fr-FR"/>
              <a:t>- Scalable (small sized) (suffisamment petite)</a:t>
            </a:r>
          </a:p>
          <a:p>
            <a:pPr lvl="0"/>
            <a:r>
              <a:rPr lang="fr-FR"/>
              <a:t>- Testable (testable)</a:t>
            </a:r>
          </a:p>
          <a:p>
            <a:pPr lvl="0"/>
            <a:r>
              <a:rPr lang="fr-FR" b="1"/>
              <a:t>Inconvénient </a:t>
            </a:r>
            <a:r>
              <a:rPr lang="fr-FR"/>
              <a:t>: le client doit être à proximité et disponible</a:t>
            </a:r>
          </a:p>
          <a:p>
            <a:pPr lvl="0"/>
            <a:r>
              <a:rPr lang="fr-FR"/>
              <a:t>Ensemble des users stories =&gt; Product Backlog.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48BBC22-5209-40A2-8719-6640D4A57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10F6146-41CB-4587-9072-E2E097C74A3E}" type="slidenum">
              <a:t>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D5F445-0343-4346-A1CA-00658A48B95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a:t>
            </a:r>
          </a:p>
        </p:txBody>
      </p:sp>
      <p:sp>
        <p:nvSpPr>
          <p:cNvPr id="4" name="Espace réservé du texte 2">
            <a:extLst>
              <a:ext uri="{FF2B5EF4-FFF2-40B4-BE49-F238E27FC236}">
                <a16:creationId xmlns:a16="http://schemas.microsoft.com/office/drawing/2014/main" id="{9C7E4620-4D7D-49C5-8108-CED94C767BA3}"/>
              </a:ext>
            </a:extLst>
          </p:cNvPr>
          <p:cNvSpPr txBox="1">
            <a:spLocks noGrp="1"/>
          </p:cNvSpPr>
          <p:nvPr>
            <p:ph type="body" idx="4294967295"/>
          </p:nvPr>
        </p:nvSpPr>
        <p:spPr/>
        <p:txBody>
          <a:bodyPr/>
          <a:lstStyle/>
          <a:p>
            <a:pPr lvl="0"/>
            <a:r>
              <a:rPr lang="fr-FR" b="1"/>
              <a:t>Indépendante :</a:t>
            </a:r>
            <a:r>
              <a:rPr lang="fr-FR"/>
              <a:t> lorsque le client peut en toute liberté décider de l’ordre dans lequel les scénarios (story) sont implémentés sans qu’interviennent des contraintes techniques. </a:t>
            </a:r>
            <a:br>
              <a:rPr lang="fr-FR"/>
            </a:br>
            <a:r>
              <a:rPr lang="fr-FR"/>
              <a:t>Si des stories sont fortement liées, alors il faut les combiner.</a:t>
            </a:r>
          </a:p>
          <a:p>
            <a:pPr lvl="0"/>
            <a:r>
              <a:rPr lang="fr-FR">
                <a:solidFill>
                  <a:srgbClr val="008000"/>
                </a:solidFill>
              </a:rPr>
              <a:t>Bon exemple : En tant que client, je veux consulter la liste des factures émises.</a:t>
            </a:r>
          </a:p>
          <a:p>
            <a:pPr lvl="0"/>
            <a:r>
              <a:rPr lang="fr-FR">
                <a:solidFill>
                  <a:srgbClr val="FF0000"/>
                </a:solidFill>
              </a:rPr>
              <a:t>Mauvais exemple : En tant que client, je veux créer la liste des factures.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CBF63B-66F9-4179-A84E-0077584232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5B7E239-BC1A-4A52-B5AA-6B0216723762}" type="slidenum">
              <a:t>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E71DC22-1603-4112-82B0-E05BF148BA2D}"/>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(2)</a:t>
            </a:r>
          </a:p>
        </p:txBody>
      </p:sp>
      <p:sp>
        <p:nvSpPr>
          <p:cNvPr id="4" name="Espace réservé du texte 2">
            <a:extLst>
              <a:ext uri="{FF2B5EF4-FFF2-40B4-BE49-F238E27FC236}">
                <a16:creationId xmlns:a16="http://schemas.microsoft.com/office/drawing/2014/main" id="{21D2F7FE-B63E-4E9F-B7D0-177C7FDEABD6}"/>
              </a:ext>
            </a:extLst>
          </p:cNvPr>
          <p:cNvSpPr txBox="1">
            <a:spLocks noGrp="1"/>
          </p:cNvSpPr>
          <p:nvPr>
            <p:ph type="body" idx="4294967295"/>
          </p:nvPr>
        </p:nvSpPr>
        <p:spPr/>
        <p:txBody>
          <a:bodyPr/>
          <a:lstStyle/>
          <a:p>
            <a:pPr lvl="0"/>
            <a:r>
              <a:rPr lang="fr-FR" b="1"/>
              <a:t>Négociable :</a:t>
            </a:r>
            <a:r>
              <a:rPr lang="fr-FR"/>
              <a:t> L’équipe de développement n’est pas contrainte par la manière dont sera implémenté le scénario : Elle a la latitude d’imaginer une solution efficace.</a:t>
            </a:r>
          </a:p>
          <a:p>
            <a:pPr lvl="0"/>
            <a:r>
              <a:rPr lang="fr-FR">
                <a:solidFill>
                  <a:srgbClr val="008000"/>
                </a:solidFill>
              </a:rPr>
              <a:t>Bon exemple : En tant que client, je peux connaître le montant total des factures impayées.</a:t>
            </a:r>
          </a:p>
          <a:p>
            <a:pPr lvl="0"/>
            <a:r>
              <a:rPr lang="fr-FR">
                <a:solidFill>
                  <a:srgbClr val="FF0000"/>
                </a:solidFill>
              </a:rPr>
              <a:t>Mauvais exemple : En tant que client, je veux, lorsque je clique sur le bouton «calculer» une ligne s’ajoute et on affiche sur cette ligne le montant total des factures impayées.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F4CCB4-4BBB-4BFA-AC64-D4D07439EDC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6A80DD-F215-4C23-AC08-A62AE52300E7}" type="slidenum">
              <a:t>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45D0656-160C-4519-9C54-3A57FEC267AF}"/>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(3)</a:t>
            </a:r>
          </a:p>
        </p:txBody>
      </p:sp>
      <p:sp>
        <p:nvSpPr>
          <p:cNvPr id="4" name="Espace réservé du texte 2">
            <a:extLst>
              <a:ext uri="{FF2B5EF4-FFF2-40B4-BE49-F238E27FC236}">
                <a16:creationId xmlns:a16="http://schemas.microsoft.com/office/drawing/2014/main" id="{3178C014-0513-40C9-94FE-D89BDC6CD41B}"/>
              </a:ext>
            </a:extLst>
          </p:cNvPr>
          <p:cNvSpPr txBox="1">
            <a:spLocks noGrp="1"/>
          </p:cNvSpPr>
          <p:nvPr>
            <p:ph type="body" idx="4294967295"/>
          </p:nvPr>
        </p:nvSpPr>
        <p:spPr/>
        <p:txBody>
          <a:bodyPr/>
          <a:lstStyle/>
          <a:p>
            <a:pPr lvl="0"/>
            <a:r>
              <a:rPr lang="fr-FR" b="1"/>
              <a:t>Verticale :</a:t>
            </a:r>
            <a:r>
              <a:rPr lang="fr-FR"/>
              <a:t> une story décrit une fonctionnalité complète de l’application dont le client apprécie l’intérêt.</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a:p>
            <a:pPr lvl="0"/>
            <a:r>
              <a:rPr lang="fr-FR">
                <a:solidFill>
                  <a:srgbClr val="FF0000"/>
                </a:solidFill>
              </a:rPr>
              <a:t>Mauvais exemple : Créer la base de données pour le module de facturation. Créer l’interface graphique pour la facturation.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ABE9E3-39D7-4B07-8E52-13290937C38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FFBCD3-0FD7-4630-B363-0175CC22F3DB}" type="slidenum">
              <a:t>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8FF2374-4EEA-46D4-B50B-A73CFDCD07A3}"/>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(4)</a:t>
            </a:r>
          </a:p>
        </p:txBody>
      </p:sp>
      <p:sp>
        <p:nvSpPr>
          <p:cNvPr id="4" name="Espace réservé du texte 2">
            <a:extLst>
              <a:ext uri="{FF2B5EF4-FFF2-40B4-BE49-F238E27FC236}">
                <a16:creationId xmlns:a16="http://schemas.microsoft.com/office/drawing/2014/main" id="{8D8A2A9B-9D86-4D10-ABB9-84291D1D5A03}"/>
              </a:ext>
            </a:extLst>
          </p:cNvPr>
          <p:cNvSpPr txBox="1">
            <a:spLocks noGrp="1"/>
          </p:cNvSpPr>
          <p:nvPr>
            <p:ph type="body" idx="4294967295"/>
          </p:nvPr>
        </p:nvSpPr>
        <p:spPr/>
        <p:txBody>
          <a:bodyPr/>
          <a:lstStyle/>
          <a:p>
            <a:pPr lvl="0"/>
            <a:r>
              <a:rPr lang="fr-FR" b="1"/>
              <a:t>Estimée :</a:t>
            </a:r>
            <a:r>
              <a:rPr lang="fr-FR"/>
              <a:t> pour qu'une story puissent servir de base à la planification, on doit connaître au moins une estimation du coût d’implémentation.</a:t>
            </a:r>
          </a:p>
          <a:p>
            <a:pPr lvl="0"/>
            <a:r>
              <a:rPr lang="fr-FR">
                <a:solidFill>
                  <a:srgbClr val="008000"/>
                </a:solidFill>
              </a:rPr>
              <a:t>Bon exemple : Implémenter les règles métier R1, et R2</a:t>
            </a:r>
            <a:br>
              <a:rPr lang="fr-FR">
                <a:solidFill>
                  <a:srgbClr val="008000"/>
                </a:solidFill>
              </a:rPr>
            </a:br>
            <a:r>
              <a:rPr lang="fr-FR">
                <a:solidFill>
                  <a:srgbClr val="008000"/>
                </a:solidFill>
              </a:rPr>
              <a:t>- R1 : si le nom de l’utilisateur existe déjà, lorsque l’acheteur en ligne essaye de créer son compte, alors le message «ce compte existe déjà » doit être affiché.</a:t>
            </a:r>
            <a:br>
              <a:rPr lang="fr-FR">
                <a:solidFill>
                  <a:srgbClr val="008000"/>
                </a:solidFill>
              </a:rPr>
            </a:br>
            <a:r>
              <a:rPr lang="fr-FR">
                <a:solidFill>
                  <a:srgbClr val="008000"/>
                </a:solidFill>
              </a:rPr>
              <a:t>- R2, un rabais de 5% est octroyé pour tous les clients dont le montant total de la facture dépasse les 1000e.</a:t>
            </a:r>
          </a:p>
          <a:p>
            <a:pPr lvl="0"/>
            <a:r>
              <a:rPr lang="fr-FR">
                <a:solidFill>
                  <a:srgbClr val="FF0000"/>
                </a:solidFill>
              </a:rPr>
              <a:t>Mauvais exemple : Garantir le respect des règles de gestion en vigueur (annexe jointe).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8BBF17-D3F0-4B13-B27D-EEA56F71F4C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4ED902-4EA7-41F2-A8B6-BA3D0CE30FD9}" type="slidenum">
              <a:t>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2B2E9A-8F86-486B-A3AA-CF681C42A1DA}"/>
              </a:ext>
            </a:extLst>
          </p:cNvPr>
          <p:cNvSpPr txBox="1">
            <a:spLocks noGrp="1"/>
          </p:cNvSpPr>
          <p:nvPr>
            <p:ph type="title" idx="4294967295"/>
          </p:nvPr>
        </p:nvSpPr>
        <p:spPr/>
        <p:txBody>
          <a:bodyPr>
            <a:spAutoFit/>
          </a:bodyPr>
          <a:lstStyle/>
          <a:p>
            <a:pPr lvl="0"/>
            <a:r>
              <a:rPr lang="fr-FR"/>
              <a:t>Scrum – Cycle de vie</a:t>
            </a:r>
          </a:p>
        </p:txBody>
      </p:sp>
      <p:pic>
        <p:nvPicPr>
          <p:cNvPr id="4" name="Espace réservé pour une image  3">
            <a:extLst>
              <a:ext uri="{FF2B5EF4-FFF2-40B4-BE49-F238E27FC236}">
                <a16:creationId xmlns:a16="http://schemas.microsoft.com/office/drawing/2014/main" id="{3C41519C-A049-4F6E-A6C5-C65AFBE05C04}"/>
              </a:ext>
            </a:extLst>
          </p:cNvPr>
          <p:cNvPicPr>
            <a:picLocks noGrp="1" noChangeAspect="1"/>
          </p:cNvPicPr>
          <p:nvPr>
            <p:ph type="pic" idx="4294967295"/>
          </p:nvPr>
        </p:nvPicPr>
        <p:blipFill>
          <a:blip r:embed="rId3">
            <a:lum/>
            <a:alphaModFix/>
          </a:blip>
          <a:srcRect/>
          <a:stretch>
            <a:fillRect/>
          </a:stretch>
        </p:blipFill>
        <p:spPr>
          <a:xfrm>
            <a:off x="1474195" y="1619640"/>
            <a:ext cx="7131597" cy="5138278"/>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E47B411-1E23-469D-8234-649F11408E1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CDB1FD1-C4F6-4308-A1CE-B1C5F5DDAD14}" type="slidenum">
              <a:t>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18DAFE-626A-480E-8F0D-C7DC87FF1822}"/>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(5)</a:t>
            </a:r>
          </a:p>
        </p:txBody>
      </p:sp>
      <p:sp>
        <p:nvSpPr>
          <p:cNvPr id="4" name="Espace réservé du texte 2">
            <a:extLst>
              <a:ext uri="{FF2B5EF4-FFF2-40B4-BE49-F238E27FC236}">
                <a16:creationId xmlns:a16="http://schemas.microsoft.com/office/drawing/2014/main" id="{B4D53C65-294A-486F-BE7B-39DBAEE3F47A}"/>
              </a:ext>
            </a:extLst>
          </p:cNvPr>
          <p:cNvSpPr txBox="1">
            <a:spLocks noGrp="1"/>
          </p:cNvSpPr>
          <p:nvPr>
            <p:ph type="body" idx="4294967295"/>
          </p:nvPr>
        </p:nvSpPr>
        <p:spPr/>
        <p:txBody>
          <a:bodyPr/>
          <a:lstStyle/>
          <a:p>
            <a:pPr lvl="0"/>
            <a:r>
              <a:rPr lang="fr-FR" b="1"/>
              <a:t>Suffisamment petite</a:t>
            </a:r>
            <a:r>
              <a:rPr lang="fr-FR"/>
              <a:t> (Size appropriately) : pour planifier sa réalisation un scénario doit être réalisable en peu de temps pour que l’équipe de projet puisse en planifier plusieurs dans un même sprint (itération)</a:t>
            </a:r>
          </a:p>
          <a:p>
            <a:pPr lvl="0"/>
            <a:r>
              <a:rPr lang="fr-FR">
                <a:solidFill>
                  <a:srgbClr val="FF0000"/>
                </a:solidFill>
              </a:rPr>
              <a:t>Mauvais exemple : réaliser le module de facturation</a:t>
            </a:r>
            <a:br>
              <a:rPr lang="fr-FR">
                <a:solidFill>
                  <a:srgbClr val="FF0000"/>
                </a:solidFill>
              </a:rPr>
            </a:br>
            <a:r>
              <a:rPr lang="fr-FR">
                <a:solidFill>
                  <a:srgbClr val="FF0000"/>
                </a:solidFill>
              </a:rPr>
              <a:t>– il faudra découper–</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85E950B-BD72-495F-85E9-70255075B0A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874DA0-23A1-4FFD-A044-9C6F33AA1A65}" type="slidenum">
              <a:t>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5F61BE9-E779-4606-B3BA-55D1BAB1839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(6)</a:t>
            </a:r>
          </a:p>
        </p:txBody>
      </p:sp>
      <p:sp>
        <p:nvSpPr>
          <p:cNvPr id="4" name="Espace réservé du texte 2">
            <a:extLst>
              <a:ext uri="{FF2B5EF4-FFF2-40B4-BE49-F238E27FC236}">
                <a16:creationId xmlns:a16="http://schemas.microsoft.com/office/drawing/2014/main" id="{C6B7271E-F5FA-432D-B417-EE794A25E6AB}"/>
              </a:ext>
            </a:extLst>
          </p:cNvPr>
          <p:cNvSpPr txBox="1">
            <a:spLocks noGrp="1"/>
          </p:cNvSpPr>
          <p:nvPr>
            <p:ph type="body" idx="4294967295"/>
          </p:nvPr>
        </p:nvSpPr>
        <p:spPr/>
        <p:txBody>
          <a:bodyPr/>
          <a:lstStyle/>
          <a:p>
            <a:pPr lvl="0"/>
            <a:r>
              <a:rPr lang="fr-FR" b="1"/>
              <a:t>Testable :</a:t>
            </a:r>
            <a:r>
              <a:rPr lang="fr-FR"/>
              <a:t> planifier un test d’acceptation est un excellent moyen pour vérifier que tout le monde a bien compris le scénario ou la story.</a:t>
            </a:r>
          </a:p>
          <a:p>
            <a:pPr lvl="0"/>
            <a:r>
              <a:rPr lang="fr-FR" b="1"/>
              <a:t>User Story :</a:t>
            </a:r>
            <a:br>
              <a:rPr lang="fr-FR"/>
            </a:br>
            <a:r>
              <a:rPr lang="fr-FR"/>
              <a:t>En tant que client, je veux connaître la liste des factures par date.</a:t>
            </a:r>
          </a:p>
          <a:p>
            <a:pPr lvl="0"/>
            <a:r>
              <a:rPr lang="fr-FR" b="1"/>
              <a:t>Test d’acceptation :</a:t>
            </a:r>
            <a:r>
              <a:rPr lang="fr-FR"/>
              <a:t> afficher la liste des factures ordonnées par la date de facturation.</a:t>
            </a:r>
          </a:p>
        </p:txBody>
      </p:sp>
      <p:pic>
        <p:nvPicPr>
          <p:cNvPr id="5" name="Image 4">
            <a:extLst>
              <a:ext uri="{FF2B5EF4-FFF2-40B4-BE49-F238E27FC236}">
                <a16:creationId xmlns:a16="http://schemas.microsoft.com/office/drawing/2014/main" id="{5525C193-5B7E-480A-883F-12AA0F9FCE31}"/>
              </a:ext>
            </a:extLst>
          </p:cNvPr>
          <p:cNvPicPr>
            <a:picLocks noChangeAspect="1"/>
          </p:cNvPicPr>
          <p:nvPr/>
        </p:nvPicPr>
        <p:blipFill>
          <a:blip r:embed="rId3">
            <a:lum/>
            <a:alphaModFix/>
          </a:blip>
          <a:srcRect/>
          <a:stretch>
            <a:fillRect/>
          </a:stretch>
        </p:blipFill>
        <p:spPr>
          <a:xfrm>
            <a:off x="2808716" y="5242319"/>
            <a:ext cx="4219562" cy="1639080"/>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8F70B5-25D3-4A81-8350-08FD5924098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B0845-FFC1-4D00-9463-CD52C10F4E09}" type="slidenum">
              <a:t>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E97BB6-9624-40BA-A02E-E0351D54B52E}"/>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 Tests d'acceptation</a:t>
            </a:r>
          </a:p>
        </p:txBody>
      </p:sp>
      <p:pic>
        <p:nvPicPr>
          <p:cNvPr id="4" name="Image 3">
            <a:extLst>
              <a:ext uri="{FF2B5EF4-FFF2-40B4-BE49-F238E27FC236}">
                <a16:creationId xmlns:a16="http://schemas.microsoft.com/office/drawing/2014/main" id="{473EDF71-DEDC-4E1F-8679-8F7832BBE2B6}"/>
              </a:ext>
            </a:extLst>
          </p:cNvPr>
          <p:cNvPicPr>
            <a:picLocks noChangeAspect="1"/>
          </p:cNvPicPr>
          <p:nvPr/>
        </p:nvPicPr>
        <p:blipFill>
          <a:blip r:embed="rId3">
            <a:lum/>
            <a:alphaModFix/>
          </a:blip>
          <a:srcRect/>
          <a:stretch>
            <a:fillRect/>
          </a:stretch>
        </p:blipFill>
        <p:spPr>
          <a:xfrm>
            <a:off x="1219315" y="1676159"/>
            <a:ext cx="7919636" cy="5167795"/>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543EE4-CFBC-4428-8121-5607D59A90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26F38C-2748-4420-8F37-607678906359}" type="slidenum">
              <a:t>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1E38240F-C471-46DD-A711-506DF469BD35}"/>
              </a:ext>
            </a:extLst>
          </p:cNvPr>
          <p:cNvSpPr txBox="1">
            <a:spLocks noGrp="1"/>
          </p:cNvSpPr>
          <p:nvPr>
            <p:ph type="body" idx="4294967295"/>
          </p:nvPr>
        </p:nvSpPr>
        <p:spPr>
          <a:xfrm>
            <a:off x="359999" y="2092677"/>
            <a:ext cx="9359999" cy="4192203"/>
          </a:xfrm>
        </p:spPr>
        <p:txBody>
          <a:bodyPr/>
          <a:lstStyle/>
          <a:p>
            <a:endParaRPr lang="fr-FR"/>
          </a:p>
        </p:txBody>
      </p:sp>
      <p:sp>
        <p:nvSpPr>
          <p:cNvPr id="4" name="Titre 2">
            <a:extLst>
              <a:ext uri="{FF2B5EF4-FFF2-40B4-BE49-F238E27FC236}">
                <a16:creationId xmlns:a16="http://schemas.microsoft.com/office/drawing/2014/main" id="{CE58172E-B376-4530-99DE-2489AC3CAA8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workshop</a:t>
            </a:r>
          </a:p>
        </p:txBody>
      </p:sp>
      <p:pic>
        <p:nvPicPr>
          <p:cNvPr id="5" name="Image 4">
            <a:extLst>
              <a:ext uri="{FF2B5EF4-FFF2-40B4-BE49-F238E27FC236}">
                <a16:creationId xmlns:a16="http://schemas.microsoft.com/office/drawing/2014/main" id="{4FBA1398-0E12-4548-8830-302D627EE7F9}"/>
              </a:ext>
            </a:extLst>
          </p:cNvPr>
          <p:cNvPicPr>
            <a:picLocks noChangeAspect="1"/>
          </p:cNvPicPr>
          <p:nvPr/>
        </p:nvPicPr>
        <p:blipFill>
          <a:blip r:embed="rId3">
            <a:lum/>
            <a:alphaModFix/>
          </a:blip>
          <a:srcRect/>
          <a:stretch>
            <a:fillRect/>
          </a:stretch>
        </p:blipFill>
        <p:spPr>
          <a:xfrm>
            <a:off x="359999" y="2093043"/>
            <a:ext cx="9359999" cy="4192203"/>
          </a:xfrm>
          <a:prstGeom prst="rect">
            <a:avLst/>
          </a:prstGeom>
          <a:noFill/>
          <a:ln cap="flat">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51A88-8671-4F27-B2DA-4FA1F2A57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CFC774-81AE-4570-9BAF-178FE5D66226}" type="slidenum">
              <a:t>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33629D53-1050-4966-8824-EED64BC4E158}"/>
              </a:ext>
            </a:extLst>
          </p:cNvPr>
          <p:cNvSpPr txBox="1">
            <a:spLocks noGrp="1"/>
          </p:cNvSpPr>
          <p:nvPr>
            <p:ph type="body" idx="4294967295"/>
          </p:nvPr>
        </p:nvSpPr>
        <p:spPr>
          <a:xfrm>
            <a:off x="359999" y="2216514"/>
            <a:ext cx="9359999" cy="3944520"/>
          </a:xfrm>
        </p:spPr>
        <p:txBody>
          <a:bodyPr/>
          <a:lstStyle/>
          <a:p>
            <a:endParaRPr lang="fr-FR"/>
          </a:p>
        </p:txBody>
      </p:sp>
      <p:sp>
        <p:nvSpPr>
          <p:cNvPr id="4" name="Titre 2">
            <a:extLst>
              <a:ext uri="{FF2B5EF4-FFF2-40B4-BE49-F238E27FC236}">
                <a16:creationId xmlns:a16="http://schemas.microsoft.com/office/drawing/2014/main" id="{F5893B03-2D74-4DFE-BC41-DE3F22E647E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high level design</a:t>
            </a:r>
          </a:p>
        </p:txBody>
      </p:sp>
      <p:pic>
        <p:nvPicPr>
          <p:cNvPr id="5" name="Image 4">
            <a:extLst>
              <a:ext uri="{FF2B5EF4-FFF2-40B4-BE49-F238E27FC236}">
                <a16:creationId xmlns:a16="http://schemas.microsoft.com/office/drawing/2014/main" id="{177AA88C-68E5-4489-9CD7-5DF37CA9FADC}"/>
              </a:ext>
            </a:extLst>
          </p:cNvPr>
          <p:cNvPicPr>
            <a:picLocks noChangeAspect="1"/>
          </p:cNvPicPr>
          <p:nvPr/>
        </p:nvPicPr>
        <p:blipFill>
          <a:blip r:embed="rId3">
            <a:lum/>
            <a:alphaModFix/>
          </a:blip>
          <a:srcRect/>
          <a:stretch>
            <a:fillRect/>
          </a:stretch>
        </p:blipFill>
        <p:spPr>
          <a:xfrm>
            <a:off x="359999" y="2216880"/>
            <a:ext cx="9359999" cy="3944520"/>
          </a:xfrm>
          <a:prstGeom prst="rect">
            <a:avLst/>
          </a:prstGeom>
          <a:noFill/>
          <a:ln cap="flat">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28C5ED-5618-46FA-AA31-686226240A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68EEBE4-5CF9-4AA0-A958-26622D746DE1}" type="slidenum">
              <a:t>65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24EC8A0-D647-4A6A-88D1-BEA790273402}"/>
              </a:ext>
            </a:extLst>
          </p:cNvPr>
          <p:cNvSpPr txBox="1">
            <a:spLocks noGrp="1"/>
          </p:cNvSpPr>
          <p:nvPr>
            <p:ph type="title" idx="4294967295"/>
          </p:nvPr>
        </p:nvSpPr>
        <p:spPr>
          <a:xfrm>
            <a:off x="359999" y="179643"/>
            <a:ext cx="8460001" cy="1259997"/>
          </a:xfrm>
        </p:spPr>
        <p:txBody>
          <a:bodyPr/>
          <a:lstStyle/>
          <a:p>
            <a:pPr lvl="0"/>
            <a:r>
              <a:rPr lang="fr-FR" sz="3200"/>
              <a:t>Mettre en place des critères d’acceptation</a:t>
            </a:r>
            <a:br>
              <a:rPr lang="fr-FR" sz="3200"/>
            </a:br>
            <a:r>
              <a:rPr lang="fr-FR" sz="3200" b="1"/>
              <a:t>Atelier “three amigos”</a:t>
            </a:r>
          </a:p>
        </p:txBody>
      </p:sp>
      <p:sp>
        <p:nvSpPr>
          <p:cNvPr id="4" name="Espace réservé du texte 2">
            <a:extLst>
              <a:ext uri="{FF2B5EF4-FFF2-40B4-BE49-F238E27FC236}">
                <a16:creationId xmlns:a16="http://schemas.microsoft.com/office/drawing/2014/main" id="{D509F140-9387-460D-8196-6C8FE25E6F6A}"/>
              </a:ext>
            </a:extLst>
          </p:cNvPr>
          <p:cNvSpPr txBox="1">
            <a:spLocks noGrp="1"/>
          </p:cNvSpPr>
          <p:nvPr>
            <p:ph type="body" idx="4294967295"/>
          </p:nvPr>
        </p:nvSpPr>
        <p:spPr>
          <a:xfrm>
            <a:off x="359999" y="1583996"/>
            <a:ext cx="9359999" cy="5341677"/>
          </a:xfrm>
        </p:spPr>
        <p:txBody>
          <a:bodyPr/>
          <a:lstStyle/>
          <a:p>
            <a:pPr lvl="0"/>
            <a:r>
              <a:rPr lang="fr-FR" sz="2400"/>
              <a:t>L’atelier "three amigos” aide à l’écriture des critères d’acceptation sous la forme de </a:t>
            </a:r>
            <a:r>
              <a:rPr lang="fr-FR" sz="2400" b="1"/>
              <a:t>BDD (Behaviour Driven Developement)</a:t>
            </a:r>
            <a:r>
              <a:rPr lang="fr-FR" sz="2400"/>
              <a:t>.</a:t>
            </a:r>
          </a:p>
          <a:p>
            <a:pPr lvl="0"/>
            <a:r>
              <a:rPr lang="fr-FR" sz="2400" b="1"/>
              <a:t>Acteurs :</a:t>
            </a:r>
            <a:r>
              <a:rPr lang="fr-FR" sz="2400"/>
              <a:t> le Product Owner, un développeur et un testeur (s’il est différent du Product Owner). La participation d’un testeur n’est pas un impératif.</a:t>
            </a:r>
          </a:p>
          <a:p>
            <a:pPr lvl="0"/>
            <a:r>
              <a:rPr lang="fr-FR" sz="2400" b="1"/>
              <a:t>Procédé :</a:t>
            </a:r>
            <a:r>
              <a:rPr lang="fr-FR" sz="2400"/>
              <a:t> avant l’atelier, le Product Owner écrit les exigences des différentes user stories qui seront traitées et les fait relire aux autres participants. Ainsi, le développeur et le testeur arriveront avec une liste de questions déjà préparée.</a:t>
            </a:r>
          </a:p>
          <a:p>
            <a:pPr lvl="0"/>
            <a:r>
              <a:rPr lang="fr-FR" sz="2400" b="1"/>
              <a:t>Résultat :</a:t>
            </a:r>
            <a:r>
              <a:rPr lang="fr-FR" sz="2400"/>
              <a:t> une liste de tests d’acceptation (souvent associés aux pratiques du BDD). Ils peuvent être écrits sous la forme :</a:t>
            </a:r>
            <a:br>
              <a:rPr lang="fr-FR" sz="2400"/>
            </a:br>
            <a:r>
              <a:rPr lang="fr-FR" sz="2400"/>
              <a:t>- GIVEN… (un contexte)</a:t>
            </a:r>
            <a:br>
              <a:rPr lang="fr-FR" sz="2400"/>
            </a:br>
            <a:r>
              <a:rPr lang="fr-FR" sz="2400"/>
              <a:t>- WHEN… (l’utilisateur effectue certaines actions)</a:t>
            </a:r>
            <a:br>
              <a:rPr lang="fr-FR" sz="2400"/>
            </a:br>
            <a:r>
              <a:rPr lang="fr-FR" sz="2400"/>
              <a:t>- THEN… (ce que l’on observe)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C3FDD94-5D22-442C-91FA-0E27C00AF2D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9F1F7E-2505-4D21-8D72-50C9D277BE3C}" type="slidenum">
              <a:t>66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A252868-D8B3-495A-BC82-A200BD3F4D11}"/>
              </a:ext>
            </a:extLst>
          </p:cNvPr>
          <p:cNvSpPr txBox="1">
            <a:spLocks noGrp="1"/>
          </p:cNvSpPr>
          <p:nvPr>
            <p:ph type="title" idx="4294967295"/>
          </p:nvPr>
        </p:nvSpPr>
        <p:spPr>
          <a:xfrm>
            <a:off x="359999" y="101160"/>
            <a:ext cx="8460001" cy="1418042"/>
          </a:xfrm>
        </p:spPr>
        <p:txBody>
          <a:bodyPr/>
          <a:lstStyle/>
          <a:p>
            <a:pPr lvl="0"/>
            <a:r>
              <a:rPr lang="fr-FR"/>
              <a:t>Tests d’acceptation</a:t>
            </a:r>
            <a:br>
              <a:rPr lang="fr-FR"/>
            </a:br>
            <a:r>
              <a:rPr lang="fr-FR"/>
              <a:t>(automatisation)</a:t>
            </a:r>
          </a:p>
        </p:txBody>
      </p:sp>
      <p:sp>
        <p:nvSpPr>
          <p:cNvPr id="4" name="Espace réservé du texte 2">
            <a:extLst>
              <a:ext uri="{FF2B5EF4-FFF2-40B4-BE49-F238E27FC236}">
                <a16:creationId xmlns:a16="http://schemas.microsoft.com/office/drawing/2014/main" id="{61927120-157F-4EC7-8681-BEFF551A334C}"/>
              </a:ext>
            </a:extLst>
          </p:cNvPr>
          <p:cNvSpPr txBox="1">
            <a:spLocks noGrp="1"/>
          </p:cNvSpPr>
          <p:nvPr>
            <p:ph type="body" idx="4294967295"/>
          </p:nvPr>
        </p:nvSpPr>
        <p:spPr/>
        <p:txBody>
          <a:bodyPr/>
          <a:lstStyle/>
          <a:p>
            <a:pPr lvl="0"/>
            <a:r>
              <a:rPr lang="fr-FR" sz="2400"/>
              <a:t>La syntaxe utilisée, appelée désormais </a:t>
            </a:r>
            <a:r>
              <a:rPr lang="fr-FR" sz="2400" b="1"/>
              <a:t>langage Gherkin</a:t>
            </a:r>
            <a:r>
              <a:rPr lang="fr-FR" sz="2400"/>
              <a:t>, est de plus en plus reconnue par des frameworks (tels que </a:t>
            </a:r>
            <a:r>
              <a:rPr lang="fr-FR" sz="2400" b="1"/>
              <a:t>jBehave</a:t>
            </a:r>
            <a:r>
              <a:rPr lang="fr-FR" sz="2400"/>
              <a:t> ou </a:t>
            </a:r>
            <a:r>
              <a:rPr lang="fr-FR" sz="2400" b="1"/>
              <a:t>Cucumber</a:t>
            </a:r>
            <a:r>
              <a:rPr lang="fr-FR" sz="2400"/>
              <a:t>) permettant d’automatiser ces tests fonctionnels.</a:t>
            </a:r>
          </a:p>
          <a:p>
            <a:pPr lvl="0"/>
            <a:r>
              <a:rPr lang="fr-FR" sz="2400"/>
              <a:t>Il faudra être vigilant sur le niveau de lecture : il ne s’agit pas d’écrire un test générique, mais bien de l’exprimer avec des données précises.</a:t>
            </a:r>
          </a:p>
          <a:p>
            <a:pPr lvl="0">
              <a:spcAft>
                <a:spcPts val="285"/>
              </a:spcAft>
            </a:pPr>
            <a:r>
              <a:rPr lang="fr-FR" sz="2400"/>
              <a:t>Exemple :</a:t>
            </a:r>
            <a:br>
              <a:rPr lang="fr-FR" sz="2400"/>
            </a:br>
            <a:r>
              <a:rPr lang="fr-FR" sz="2400" b="1"/>
              <a:t>GIVEN</a:t>
            </a:r>
            <a:r>
              <a:rPr lang="fr-FR" sz="2000"/>
              <a:t> un utilisateur avec une carte de n°1234567890, valide jusqu’en 01/16 et de code sécurité 123,</a:t>
            </a:r>
          </a:p>
          <a:p>
            <a:pPr lvl="0">
              <a:spcAft>
                <a:spcPts val="285"/>
              </a:spcAft>
            </a:pPr>
            <a:r>
              <a:rPr lang="fr-FR" sz="2000" b="1"/>
              <a:t>WHEN </a:t>
            </a:r>
            <a:r>
              <a:rPr lang="fr-FR" sz="2000"/>
              <a:t> il saisit la carte 1234567890</a:t>
            </a:r>
          </a:p>
          <a:p>
            <a:pPr lvl="0">
              <a:spcAft>
                <a:spcPts val="285"/>
              </a:spcAft>
            </a:pPr>
            <a:r>
              <a:rPr lang="fr-FR" sz="2000"/>
              <a:t>            </a:t>
            </a:r>
            <a:r>
              <a:rPr lang="fr-FR" sz="2000" b="1"/>
              <a:t>AND</a:t>
            </a:r>
            <a:r>
              <a:rPr lang="fr-FR" sz="2000"/>
              <a:t> la date de validité 01/16</a:t>
            </a:r>
          </a:p>
          <a:p>
            <a:pPr lvl="0">
              <a:spcAft>
                <a:spcPts val="285"/>
              </a:spcAft>
            </a:pPr>
            <a:r>
              <a:rPr lang="fr-FR" sz="2000"/>
              <a:t>            </a:t>
            </a:r>
            <a:r>
              <a:rPr lang="fr-FR" sz="2000" b="1"/>
              <a:t>AND</a:t>
            </a:r>
            <a:r>
              <a:rPr lang="fr-FR" sz="2000"/>
              <a:t> le code de sécurité 123,</a:t>
            </a:r>
          </a:p>
          <a:p>
            <a:pPr lvl="0">
              <a:spcAft>
                <a:spcPts val="285"/>
              </a:spcAft>
            </a:pPr>
            <a:r>
              <a:rPr lang="fr-FR" sz="2000" b="1"/>
              <a:t>THEN</a:t>
            </a:r>
            <a:r>
              <a:rPr lang="fr-FR" sz="2000"/>
              <a:t>, le paiement est accepté</a:t>
            </a:r>
          </a:p>
          <a:p>
            <a:pPr lvl="0">
              <a:spcAft>
                <a:spcPts val="285"/>
              </a:spcAft>
            </a:pPr>
            <a:r>
              <a:rPr lang="fr-FR" sz="2000"/>
              <a:t>            </a:t>
            </a:r>
            <a:r>
              <a:rPr lang="fr-FR" sz="2000" b="1"/>
              <a:t>AND</a:t>
            </a:r>
            <a:r>
              <a:rPr lang="fr-FR" sz="2000"/>
              <a:t> il est redirigé vers la page de confirmation du paiement.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2FFAD5-FC6D-42BA-8C3A-3854DEE1362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1751EA-F19B-4F9B-824D-46114F7ABED6}" type="slidenum">
              <a:t>67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773EC2A-3C7D-4263-ABA3-4CD8C24C017B}"/>
              </a:ext>
            </a:extLst>
          </p:cNvPr>
          <p:cNvSpPr txBox="1">
            <a:spLocks noGrp="1"/>
          </p:cNvSpPr>
          <p:nvPr>
            <p:ph type="title" idx="4294967295"/>
          </p:nvPr>
        </p:nvSpPr>
        <p:spPr/>
        <p:txBody>
          <a:bodyPr/>
          <a:lstStyle/>
          <a:p>
            <a:pPr lvl="0"/>
            <a:r>
              <a:rPr lang="fr-FR" sz="3600"/>
              <a:t>Formaliser le besoin</a:t>
            </a:r>
            <a:br>
              <a:rPr lang="fr-FR" sz="3600"/>
            </a:br>
            <a:r>
              <a:rPr lang="fr-FR" sz="3600" b="1"/>
              <a:t>User Stories vs Use Case</a:t>
            </a:r>
          </a:p>
        </p:txBody>
      </p:sp>
      <p:sp>
        <p:nvSpPr>
          <p:cNvPr id="4" name="Espace réservé du texte 2">
            <a:extLst>
              <a:ext uri="{FF2B5EF4-FFF2-40B4-BE49-F238E27FC236}">
                <a16:creationId xmlns:a16="http://schemas.microsoft.com/office/drawing/2014/main" id="{3E2926DC-A9E5-4029-89A1-495F216046B9}"/>
              </a:ext>
            </a:extLst>
          </p:cNvPr>
          <p:cNvSpPr txBox="1">
            <a:spLocks noGrp="1"/>
          </p:cNvSpPr>
          <p:nvPr>
            <p:ph type="body" idx="4294967295"/>
          </p:nvPr>
        </p:nvSpPr>
        <p:spPr/>
        <p:txBody>
          <a:bodyPr/>
          <a:lstStyle/>
          <a:p>
            <a:pPr lvl="0"/>
            <a:r>
              <a:rPr lang="fr-FR"/>
              <a:t>Le choix de la technique dépend du contexte et de la méthode adoptée.</a:t>
            </a:r>
          </a:p>
          <a:p>
            <a:pPr lvl="0"/>
            <a:r>
              <a:rPr lang="fr-FR"/>
              <a:t>Insister sur la formalisation si les équipes sont dispersées géographiquement =&gt; Use Case.</a:t>
            </a:r>
          </a:p>
          <a:p>
            <a:pPr lvl="0"/>
            <a:r>
              <a:rPr lang="fr-FR"/>
              <a:t>Si le client est disponible et le nombre d'interlocuteurs réduit =&gt; User Stories.</a:t>
            </a:r>
          </a:p>
          <a:p>
            <a:pPr lvl="0"/>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7233D66-0D01-4DCD-B68A-9E5CA3CCA03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806358-AD86-4CA4-AF19-181F1770547B}" type="slidenum">
              <a:t>68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B320A5-CCDF-4B89-AA46-085392B090B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vs Use Case</a:t>
            </a:r>
          </a:p>
        </p:txBody>
      </p:sp>
      <p:pic>
        <p:nvPicPr>
          <p:cNvPr id="4" name="Image 3">
            <a:extLst>
              <a:ext uri="{FF2B5EF4-FFF2-40B4-BE49-F238E27FC236}">
                <a16:creationId xmlns:a16="http://schemas.microsoft.com/office/drawing/2014/main" id="{8EE9907B-9BA6-4989-A49D-69BE6FFD17B9}"/>
              </a:ext>
            </a:extLst>
          </p:cNvPr>
          <p:cNvPicPr>
            <a:picLocks noChangeAspect="1"/>
          </p:cNvPicPr>
          <p:nvPr/>
        </p:nvPicPr>
        <p:blipFill>
          <a:blip r:embed="rId3">
            <a:lum/>
            <a:alphaModFix/>
          </a:blip>
          <a:srcRect/>
          <a:stretch>
            <a:fillRect/>
          </a:stretch>
        </p:blipFill>
        <p:spPr>
          <a:xfrm>
            <a:off x="1346755" y="1686601"/>
            <a:ext cx="7296482" cy="5155917"/>
          </a:xfrm>
          <a:prstGeom prst="rect">
            <a:avLst/>
          </a:prstGeom>
          <a:noFill/>
          <a:ln cap="flat">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16392FE-6789-4A11-AF63-1519A43CD0E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288746-F7A6-4666-9864-1E9CE7B4B940}" type="slidenum">
              <a:t>69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3792D3B-A546-46CD-986F-8295C93EF7AC}"/>
              </a:ext>
            </a:extLst>
          </p:cNvPr>
          <p:cNvSpPr txBox="1">
            <a:spLocks noGrp="1"/>
          </p:cNvSpPr>
          <p:nvPr>
            <p:ph type="title" idx="4294967295"/>
          </p:nvPr>
        </p:nvSpPr>
        <p:spPr/>
        <p:txBody>
          <a:bodyPr/>
          <a:lstStyle/>
          <a:p>
            <a:pPr lvl="0"/>
            <a:r>
              <a:rPr lang="fr-FR"/>
              <a:t>Product Backlog (PB)</a:t>
            </a:r>
          </a:p>
        </p:txBody>
      </p:sp>
      <p:sp>
        <p:nvSpPr>
          <p:cNvPr id="4" name="Espace réservé du texte 2">
            <a:extLst>
              <a:ext uri="{FF2B5EF4-FFF2-40B4-BE49-F238E27FC236}">
                <a16:creationId xmlns:a16="http://schemas.microsoft.com/office/drawing/2014/main" id="{3D77A086-46A1-42BB-B099-EE44BBE959F2}"/>
              </a:ext>
            </a:extLst>
          </p:cNvPr>
          <p:cNvSpPr txBox="1">
            <a:spLocks noGrp="1"/>
          </p:cNvSpPr>
          <p:nvPr>
            <p:ph type="body" idx="4294967295"/>
          </p:nvPr>
        </p:nvSpPr>
        <p:spPr/>
        <p:txBody>
          <a:bodyPr/>
          <a:lstStyle/>
          <a:p>
            <a:pPr lvl="0"/>
            <a:r>
              <a:rPr lang="fr-FR"/>
              <a:t>Référentiel regroupant l'ensemble des besoins/exigences ou des livrables à réaliser.</a:t>
            </a:r>
          </a:p>
          <a:p>
            <a:pPr lvl="0"/>
            <a:r>
              <a:rPr lang="fr-FR"/>
              <a:t>PB = liste de Product Backlog Items (PBI) hiérarchisés </a:t>
            </a:r>
            <a:r>
              <a:rPr lang="fr-FR" b="1"/>
              <a:t>par le client</a:t>
            </a:r>
            <a:r>
              <a:rPr lang="fr-FR"/>
              <a:t> en fonction de leur valeur ajoutée.</a:t>
            </a:r>
          </a:p>
          <a:p>
            <a:pPr lvl="0"/>
            <a:r>
              <a:rPr lang="fr-FR"/>
              <a:t>Il est évolutif (recueil dynamique au fil du projet) :</a:t>
            </a:r>
          </a:p>
          <a:p>
            <a:pPr lvl="0"/>
            <a:r>
              <a:rPr lang="fr-FR"/>
              <a:t>- référence les user stories annulées, subdivisées,...</a:t>
            </a:r>
          </a:p>
          <a:p>
            <a:pPr lvl="0"/>
            <a:r>
              <a:rPr lang="fr-FR"/>
              <a:t>- recense les évolutions</a:t>
            </a:r>
          </a:p>
          <a:p>
            <a:pPr lvl="0"/>
            <a:r>
              <a:rPr lang="fr-FR"/>
              <a:t>Le PB est sous la responsabilité du seul représentant du client, le Product Owner (Scrum).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BE84B-2290-4F73-B279-43CFCC75DE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C95DE1-3A95-4CB4-A7CE-226590D7DB43}" type="slidenum">
              <a:t>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9A605D9-C67F-487A-BF2D-688036B6E4CE}"/>
              </a:ext>
            </a:extLst>
          </p:cNvPr>
          <p:cNvSpPr txBox="1">
            <a:spLocks noGrp="1"/>
          </p:cNvSpPr>
          <p:nvPr>
            <p:ph type="title" idx="4294967295"/>
          </p:nvPr>
        </p:nvSpPr>
        <p:spPr/>
        <p:txBody>
          <a:bodyPr>
            <a:spAutoFit/>
          </a:bodyPr>
          <a:lstStyle/>
          <a:p>
            <a:pPr lvl="0"/>
            <a:r>
              <a:rPr lang="fr-FR"/>
              <a:t>Scrum - Phases</a:t>
            </a:r>
          </a:p>
        </p:txBody>
      </p:sp>
      <p:sp>
        <p:nvSpPr>
          <p:cNvPr id="4" name="Espace réservé du texte 2">
            <a:extLst>
              <a:ext uri="{FF2B5EF4-FFF2-40B4-BE49-F238E27FC236}">
                <a16:creationId xmlns:a16="http://schemas.microsoft.com/office/drawing/2014/main" id="{56228191-D589-4AF4-BD4E-1BEE37A648E3}"/>
              </a:ext>
            </a:extLst>
          </p:cNvPr>
          <p:cNvSpPr txBox="1">
            <a:spLocks noGrp="1"/>
          </p:cNvSpPr>
          <p:nvPr>
            <p:ph type="body" idx="4294967295"/>
          </p:nvPr>
        </p:nvSpPr>
        <p:spPr>
          <a:xfrm>
            <a:off x="359999" y="1619996"/>
            <a:ext cx="9359999" cy="5348161"/>
          </a:xfrm>
        </p:spPr>
        <p:txBody>
          <a:bodyPr/>
          <a:lstStyle/>
          <a:p>
            <a:pPr lvl="0">
              <a:spcAft>
                <a:spcPts val="595"/>
              </a:spcAft>
            </a:pPr>
            <a:r>
              <a:rPr lang="fr-FR" sz="2400" b="1"/>
              <a:t>Phase Initiale :</a:t>
            </a:r>
          </a:p>
          <a:p>
            <a:pPr lvl="0">
              <a:spcAft>
                <a:spcPts val="595"/>
              </a:spcAft>
            </a:pPr>
            <a:r>
              <a:rPr lang="fr-FR" sz="2400"/>
              <a:t>- Planning.</a:t>
            </a:r>
          </a:p>
          <a:p>
            <a:pPr lvl="0">
              <a:spcAft>
                <a:spcPts val="595"/>
              </a:spcAft>
            </a:pPr>
            <a:r>
              <a:rPr lang="fr-FR" sz="2400"/>
              <a:t>- Mise en place d'un backlog (liste des tâches à effectuer).</a:t>
            </a:r>
          </a:p>
          <a:p>
            <a:pPr lvl="0">
              <a:spcAft>
                <a:spcPts val="595"/>
              </a:spcAft>
            </a:pPr>
            <a:r>
              <a:rPr lang="fr-FR" sz="2400"/>
              <a:t>- Définition de l'équipe.</a:t>
            </a:r>
          </a:p>
          <a:p>
            <a:pPr lvl="0">
              <a:spcAft>
                <a:spcPts val="595"/>
              </a:spcAft>
            </a:pPr>
            <a:r>
              <a:rPr lang="fr-FR" sz="2400"/>
              <a:t>- Analyse des risques - Budget.</a:t>
            </a:r>
          </a:p>
          <a:p>
            <a:pPr lvl="0">
              <a:spcAft>
                <a:spcPts val="595"/>
              </a:spcAft>
            </a:pPr>
            <a:r>
              <a:rPr lang="fr-FR" sz="2400" b="1"/>
              <a:t>Sprint :</a:t>
            </a:r>
          </a:p>
          <a:p>
            <a:pPr lvl="0">
              <a:spcAft>
                <a:spcPts val="595"/>
              </a:spcAft>
            </a:pPr>
            <a:r>
              <a:rPr lang="fr-FR" sz="2400"/>
              <a:t>- 2 à 4 semaines isolées de toute influence extérieure.</a:t>
            </a:r>
          </a:p>
          <a:p>
            <a:pPr lvl="0">
              <a:spcAft>
                <a:spcPts val="595"/>
              </a:spcAft>
            </a:pPr>
            <a:r>
              <a:rPr lang="fr-FR" sz="2400"/>
              <a:t>- Un sprint backlog est suivi et réalisé.</a:t>
            </a:r>
          </a:p>
          <a:p>
            <a:pPr lvl="0">
              <a:spcAft>
                <a:spcPts val="595"/>
              </a:spcAft>
            </a:pPr>
            <a:r>
              <a:rPr lang="fr-FR" sz="2400"/>
              <a:t>- Réunion quotidienne Scrum.</a:t>
            </a:r>
          </a:p>
          <a:p>
            <a:pPr lvl="0">
              <a:spcAft>
                <a:spcPts val="595"/>
              </a:spcAft>
            </a:pPr>
            <a:r>
              <a:rPr lang="fr-FR" sz="2400"/>
              <a:t>- Réunion post-sprint de présentation des résultats.</a:t>
            </a:r>
          </a:p>
          <a:p>
            <a:pPr lvl="0">
              <a:spcAft>
                <a:spcPts val="595"/>
              </a:spcAft>
            </a:pPr>
            <a:r>
              <a:rPr lang="fr-FR" sz="2400" b="1"/>
              <a:t>Clôture :</a:t>
            </a:r>
          </a:p>
          <a:p>
            <a:pPr lvl="0">
              <a:spcAft>
                <a:spcPts val="595"/>
              </a:spcAft>
            </a:pPr>
            <a:r>
              <a:rPr lang="fr-FR" sz="2400"/>
              <a:t>- Documentation finale.</a:t>
            </a:r>
          </a:p>
          <a:p>
            <a:pPr lvl="0">
              <a:spcAft>
                <a:spcPts val="595"/>
              </a:spcAft>
            </a:pPr>
            <a:r>
              <a:rPr lang="fr-FR" sz="2400"/>
              <a:t>- Livraison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249BF4-CC70-410A-8A21-5B31F2EF8A2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005322-C1BE-4DE5-BBF8-2372EFBF2E93}" type="slidenum">
              <a:t>70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BAE2E3-DDAE-4DCD-81E9-E2F6179BFB55}"/>
              </a:ext>
            </a:extLst>
          </p:cNvPr>
          <p:cNvSpPr txBox="1">
            <a:spLocks noGrp="1"/>
          </p:cNvSpPr>
          <p:nvPr>
            <p:ph type="title" idx="4294967295"/>
          </p:nvPr>
        </p:nvSpPr>
        <p:spPr/>
        <p:txBody>
          <a:bodyPr/>
          <a:lstStyle/>
          <a:p>
            <a:pPr lvl="0"/>
            <a:r>
              <a:rPr lang="fr-FR"/>
              <a:t>Product Backlog (2)</a:t>
            </a:r>
          </a:p>
        </p:txBody>
      </p:sp>
      <p:sp>
        <p:nvSpPr>
          <p:cNvPr id="4" name="Espace réservé du texte 2">
            <a:extLst>
              <a:ext uri="{FF2B5EF4-FFF2-40B4-BE49-F238E27FC236}">
                <a16:creationId xmlns:a16="http://schemas.microsoft.com/office/drawing/2014/main" id="{5BAEC970-C317-4325-9D3E-891F2577C0C0}"/>
              </a:ext>
            </a:extLst>
          </p:cNvPr>
          <p:cNvSpPr txBox="1">
            <a:spLocks noGrp="1"/>
          </p:cNvSpPr>
          <p:nvPr>
            <p:ph type="body" idx="4294967295"/>
          </p:nvPr>
        </p:nvSpPr>
        <p:spPr>
          <a:xfrm>
            <a:off x="359999" y="1619996"/>
            <a:ext cx="9359999" cy="5424120"/>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Outils : Jira, IceScrum, ScrumDo, ScrumWise, easyBackLog, Agilefant,...</a:t>
            </a:r>
          </a:p>
          <a:p>
            <a:pPr lvl="0"/>
            <a:r>
              <a:rPr lang="fr-FR"/>
              <a:t>Démo : easyBackLog</a:t>
            </a:r>
          </a:p>
        </p:txBody>
      </p:sp>
      <p:pic>
        <p:nvPicPr>
          <p:cNvPr id="5" name="Image 4">
            <a:extLst>
              <a:ext uri="{FF2B5EF4-FFF2-40B4-BE49-F238E27FC236}">
                <a16:creationId xmlns:a16="http://schemas.microsoft.com/office/drawing/2014/main" id="{2587B3B2-D3BF-409B-8C74-EB98A202660F}"/>
              </a:ext>
            </a:extLst>
          </p:cNvPr>
          <p:cNvPicPr>
            <a:picLocks noChangeAspect="1"/>
          </p:cNvPicPr>
          <p:nvPr/>
        </p:nvPicPr>
        <p:blipFill>
          <a:blip r:embed="rId3">
            <a:lum/>
            <a:alphaModFix/>
          </a:blip>
          <a:srcRect/>
          <a:stretch>
            <a:fillRect/>
          </a:stretch>
        </p:blipFill>
        <p:spPr>
          <a:xfrm>
            <a:off x="472324" y="1734479"/>
            <a:ext cx="9247683" cy="3647523"/>
          </a:xfrm>
          <a:prstGeom prst="rect">
            <a:avLst/>
          </a:prstGeom>
          <a:noFill/>
          <a:ln cap="flat">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8E8376E-4184-4113-B78B-C1868E4F7A0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CA8BC7-760E-4E8B-B320-960C216C2D2B}" type="slidenum">
              <a:t>71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A21939A-D096-46E4-A02B-77CE89437513}"/>
              </a:ext>
            </a:extLst>
          </p:cNvPr>
          <p:cNvSpPr txBox="1">
            <a:spLocks noGrp="1"/>
          </p:cNvSpPr>
          <p:nvPr>
            <p:ph type="title" idx="4294967295"/>
          </p:nvPr>
        </p:nvSpPr>
        <p:spPr>
          <a:xfrm>
            <a:off x="359999" y="101160"/>
            <a:ext cx="8460001" cy="1418042"/>
          </a:xfrm>
        </p:spPr>
        <p:txBody>
          <a:bodyPr>
            <a:spAutoFit/>
          </a:bodyPr>
          <a:lstStyle/>
          <a:p>
            <a:pPr lvl="0"/>
            <a:r>
              <a:rPr lang="fr-FR"/>
              <a:t>Organiser la construction </a:t>
            </a:r>
            <a:br>
              <a:rPr lang="fr-FR"/>
            </a:br>
            <a:r>
              <a:rPr lang="fr-FR"/>
              <a:t>du produit</a:t>
            </a:r>
          </a:p>
        </p:txBody>
      </p:sp>
      <p:pic>
        <p:nvPicPr>
          <p:cNvPr id="4" name="Espace réservé pour une image  3">
            <a:extLst>
              <a:ext uri="{FF2B5EF4-FFF2-40B4-BE49-F238E27FC236}">
                <a16:creationId xmlns:a16="http://schemas.microsoft.com/office/drawing/2014/main" id="{39DD31B6-FCA6-4BCF-8ABE-F4AF5B7F7D0A}"/>
              </a:ext>
            </a:extLst>
          </p:cNvPr>
          <p:cNvPicPr>
            <a:picLocks noGrp="1" noChangeAspect="1"/>
          </p:cNvPicPr>
          <p:nvPr>
            <p:ph type="pic" idx="4294967295"/>
          </p:nvPr>
        </p:nvPicPr>
        <p:blipFill>
          <a:blip r:embed="rId3">
            <a:lum/>
            <a:alphaModFix/>
          </a:blip>
          <a:srcRect/>
          <a:stretch>
            <a:fillRect/>
          </a:stretch>
        </p:blipFill>
        <p:spPr>
          <a:xfrm>
            <a:off x="359999" y="1659242"/>
            <a:ext cx="9359999" cy="5059082"/>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F668733-C054-4123-AC26-E7875630EF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DB6A84-ED69-47C9-8B61-86474C017E95}" type="slidenum">
              <a:t>72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4D040FC-9E4D-4206-A391-8FF4912C208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41E23925-5B19-430B-922F-1B83C8F9775D}"/>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7AC8B063-339F-4F54-8361-ABA9C68E446C}"/>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Comment estimer et prioriser les fonctionnalités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5D6CFF-1147-4BC0-9930-A3CC9EC5E6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9F5EBC-1749-49CA-8C38-25373C822DD4}" type="slidenum">
              <a:t>73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ADD6F12-FB08-4DF3-8160-1B15DF3C32B5}"/>
              </a:ext>
            </a:extLst>
          </p:cNvPr>
          <p:cNvSpPr txBox="1">
            <a:spLocks noGrp="1"/>
          </p:cNvSpPr>
          <p:nvPr>
            <p:ph type="title" idx="4294967295"/>
          </p:nvPr>
        </p:nvSpPr>
        <p:spPr/>
        <p:txBody>
          <a:bodyPr/>
          <a:lstStyle/>
          <a:p>
            <a:pPr lvl="0"/>
            <a:r>
              <a:rPr lang="fr-FR" sz="3600" b="1"/>
              <a:t>Techniques d'estimation</a:t>
            </a:r>
          </a:p>
        </p:txBody>
      </p:sp>
      <p:sp>
        <p:nvSpPr>
          <p:cNvPr id="4" name="Espace réservé du texte 2">
            <a:extLst>
              <a:ext uri="{FF2B5EF4-FFF2-40B4-BE49-F238E27FC236}">
                <a16:creationId xmlns:a16="http://schemas.microsoft.com/office/drawing/2014/main" id="{6D93BADF-BC9D-4FBA-8C7D-C7941897D5D8}"/>
              </a:ext>
            </a:extLst>
          </p:cNvPr>
          <p:cNvSpPr txBox="1">
            <a:spLocks noGrp="1"/>
          </p:cNvSpPr>
          <p:nvPr>
            <p:ph type="body" idx="4294967295"/>
          </p:nvPr>
        </p:nvSpPr>
        <p:spPr/>
        <p:txBody>
          <a:bodyPr/>
          <a:lstStyle/>
          <a:p>
            <a:pPr lvl="0" algn="l">
              <a:buNone/>
            </a:pPr>
            <a:r>
              <a:rPr lang="fr-FR"/>
              <a:t>2 techniques :</a:t>
            </a:r>
          </a:p>
          <a:p>
            <a:pPr lvl="0" algn="l"/>
            <a:r>
              <a:rPr lang="fr-FR" b="1"/>
              <a:t>Ideal days :</a:t>
            </a:r>
            <a:r>
              <a:rPr lang="fr-FR"/>
              <a:t> estimation en jour homme (charge).</a:t>
            </a:r>
          </a:p>
          <a:p>
            <a:pPr lvl="0" algn="l"/>
            <a:r>
              <a:rPr lang="fr-FR" b="1"/>
              <a:t>Story points : </a:t>
            </a:r>
            <a:r>
              <a:rPr lang="fr-FR"/>
              <a:t>on calcule un nombre de points abstrait (complexité).</a:t>
            </a:r>
            <a:br>
              <a:rPr lang="fr-FR"/>
            </a:br>
            <a:r>
              <a:rPr lang="fr-FR">
                <a:solidFill>
                  <a:srgbClr val="006600"/>
                </a:solidFill>
              </a:rPr>
              <a:t>A vaut 5 points et B vaut 10 points</a:t>
            </a:r>
            <a:br>
              <a:rPr lang="fr-FR">
                <a:solidFill>
                  <a:srgbClr val="006600"/>
                </a:solidFill>
              </a:rPr>
            </a:br>
            <a:r>
              <a:rPr lang="fr-FR">
                <a:solidFill>
                  <a:srgbClr val="006600"/>
                </a:solidFill>
              </a:rPr>
              <a:t>=&gt; B nécessite le double d'effort pour être développée.</a:t>
            </a:r>
          </a:p>
          <a:p>
            <a:pPr lvl="0" algn="l"/>
            <a:endParaRPr lang="fr-FR"/>
          </a:p>
          <a:p>
            <a:pPr lvl="0"/>
            <a:r>
              <a:rPr lang="fr-FR" b="1"/>
              <a:t>Taille globale = somme des points des user stories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84409F-8DB1-4618-9D59-0F95B66AA3D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265A1B3-448F-4CA8-B318-531DD7DF04AC}" type="slidenum">
              <a:t>74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BCF75AE-295A-4B63-835F-5E1FDC1175C0}"/>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ideal days</a:t>
            </a:r>
          </a:p>
        </p:txBody>
      </p:sp>
      <p:sp>
        <p:nvSpPr>
          <p:cNvPr id="4" name="Espace réservé du texte 2">
            <a:extLst>
              <a:ext uri="{FF2B5EF4-FFF2-40B4-BE49-F238E27FC236}">
                <a16:creationId xmlns:a16="http://schemas.microsoft.com/office/drawing/2014/main" id="{AA25FE23-CAA8-4DA8-B2D7-20606E35A357}"/>
              </a:ext>
            </a:extLst>
          </p:cNvPr>
          <p:cNvSpPr txBox="1">
            <a:spLocks noGrp="1"/>
          </p:cNvSpPr>
          <p:nvPr>
            <p:ph type="body" idx="4294967295"/>
          </p:nvPr>
        </p:nvSpPr>
        <p:spPr/>
        <p:txBody>
          <a:bodyPr/>
          <a:lstStyle/>
          <a:p>
            <a:pPr lvl="0">
              <a:spcAft>
                <a:spcPts val="595"/>
              </a:spcAft>
            </a:pPr>
            <a:r>
              <a:rPr lang="fr-FR" sz="2400" b="1"/>
              <a:t>Temps idéal (ideal time)</a:t>
            </a:r>
            <a:r>
              <a:rPr lang="fr-FR" sz="2400"/>
              <a:t> = temps nécessaire à la réalisation d'une tâche sans interruption de travail, avec toutes les ressources requises.</a:t>
            </a:r>
          </a:p>
          <a:p>
            <a:pPr lvl="0">
              <a:spcAft>
                <a:spcPts val="595"/>
              </a:spcAft>
            </a:pPr>
            <a:r>
              <a:rPr lang="fr-FR" sz="2400" b="1"/>
              <a:t>Temps écoulé (elapsed time)</a:t>
            </a:r>
            <a:r>
              <a:rPr lang="fr-FR" sz="2400"/>
              <a:t> = temps réellement constaté sur une horloge ou un calendrier durant la réalisation de la tâche.</a:t>
            </a:r>
            <a:br>
              <a:rPr lang="fr-FR" sz="2400"/>
            </a:br>
            <a:r>
              <a:rPr lang="fr-FR" sz="2400"/>
              <a:t>L’estimation de la taille du projet en temps idéal suppose que l’on évalue le nombre d’ideal days pour développer toutes les  user stories, sans qu’aucune interruption ne vienne perturber le travail. Avec la vélocité de l’équipe, on est en mesure de déduire la durée du projet, comme avec la technique des story points.</a:t>
            </a:r>
          </a:p>
          <a:p>
            <a:pPr lvl="0">
              <a:spcAft>
                <a:spcPts val="595"/>
              </a:spcAft>
              <a:buNone/>
            </a:pPr>
            <a:r>
              <a:rPr lang="fr-FR" sz="2200">
                <a:solidFill>
                  <a:srgbClr val="808080"/>
                </a:solidFill>
              </a:rPr>
              <a:t>Cette technique fonctionne sans problème avec une équipe qui se connaît bien et qui a l’habitude de travailler ensemble ; sa vertu est que l’on accepte les « surcharges pondérales » non prévues, ces tâches invisibles qui allongent systématiquement le délai et qui ne sont pas toujours prises en compte dans une planification classique.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1D0FCD-7D91-4F43-9F8C-BADFB82D749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04F491-DA1E-4C86-AAFF-312980BCCC73}" type="slidenum">
              <a:t>75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63E457-7158-4BE3-B893-69AF4593E1F9}"/>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a:t>
            </a:r>
          </a:p>
        </p:txBody>
      </p:sp>
      <p:sp>
        <p:nvSpPr>
          <p:cNvPr id="4" name="Espace réservé du texte 2">
            <a:extLst>
              <a:ext uri="{FF2B5EF4-FFF2-40B4-BE49-F238E27FC236}">
                <a16:creationId xmlns:a16="http://schemas.microsoft.com/office/drawing/2014/main" id="{F515BC5A-E53D-4F78-BA23-1E5195597B3A}"/>
              </a:ext>
            </a:extLst>
          </p:cNvPr>
          <p:cNvSpPr txBox="1">
            <a:spLocks noGrp="1"/>
          </p:cNvSpPr>
          <p:nvPr>
            <p:ph type="body" idx="4294967295"/>
          </p:nvPr>
        </p:nvSpPr>
        <p:spPr>
          <a:xfrm>
            <a:off x="359999" y="1619996"/>
            <a:ext cx="9359999" cy="5346359"/>
          </a:xfrm>
        </p:spPr>
        <p:txBody>
          <a:bodyPr/>
          <a:lstStyle/>
          <a:p>
            <a:pPr lvl="0">
              <a:buNone/>
            </a:pPr>
            <a:r>
              <a:rPr lang="fr-FR" sz="2400"/>
              <a:t>Comment évaluer le nombre de points par story ?</a:t>
            </a:r>
          </a:p>
          <a:p>
            <a:pPr lvl="0"/>
            <a:r>
              <a:rPr lang="fr-FR" sz="2400"/>
              <a:t>On sélectionne la story qui semble </a:t>
            </a:r>
            <a:r>
              <a:rPr lang="fr-FR" sz="2400" u="sng"/>
              <a:t>la plus petite et on lui affecte un poids de 1</a:t>
            </a:r>
            <a:r>
              <a:rPr lang="fr-FR" sz="2400"/>
              <a:t>. On estime le poids des autres en leur affectant un nombre allant de 1 à 10 par comparaison avec la première.</a:t>
            </a:r>
            <a:br>
              <a:rPr lang="fr-FR" sz="2400"/>
            </a:br>
            <a:r>
              <a:rPr lang="fr-FR" sz="2400"/>
              <a:t>On peut se référer à la suite de Fibonacci (1,2,3,5,8,13,...).</a:t>
            </a:r>
          </a:p>
          <a:p>
            <a:pPr lvl="0"/>
            <a:r>
              <a:rPr lang="fr-FR" sz="2400"/>
              <a:t>Il faut ensuite convertir ce nombre abstrait en jour ; il faut connaître la productivité de l'équipe (vélocité).</a:t>
            </a:r>
            <a:br>
              <a:rPr lang="fr-FR" sz="2400"/>
            </a:br>
            <a:r>
              <a:rPr lang="fr-FR" sz="2400" b="1"/>
              <a:t>Vélocité = somme des story points qu'une équipe est capable de développer durant une itération (charge de travail maximale).</a:t>
            </a:r>
          </a:p>
          <a:p>
            <a:pPr lvl="0"/>
            <a:r>
              <a:rPr lang="fr-FR" sz="2400"/>
              <a:t>A partir du calcul de la vélocité de l'équipe, </a:t>
            </a:r>
            <a:r>
              <a:rPr lang="fr-FR" sz="2400" b="1"/>
              <a:t>hypothétique au début</a:t>
            </a:r>
            <a:r>
              <a:rPr lang="fr-FR" sz="2400"/>
              <a:t> puis plus réaliste à l'issue d'une première itération, on recalibre cette vélocité ; on peut déduire le nombre d'itérations et donc la durée du projet, en divisant la taille globale par la vélocité.</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99018EE-4380-4020-B6FB-BA08776637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14A4C1E-295E-470A-B0C0-43BDEA1F4071}" type="slidenum">
              <a:t>76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F4945E6-9E73-4AB6-8024-60C24D517DDD}"/>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 (2)</a:t>
            </a:r>
          </a:p>
        </p:txBody>
      </p:sp>
      <p:sp>
        <p:nvSpPr>
          <p:cNvPr id="4" name="Espace réservé du texte 2">
            <a:extLst>
              <a:ext uri="{FF2B5EF4-FFF2-40B4-BE49-F238E27FC236}">
                <a16:creationId xmlns:a16="http://schemas.microsoft.com/office/drawing/2014/main" id="{AE940960-76ED-4787-83D9-A83962CBFFBF}"/>
              </a:ext>
            </a:extLst>
          </p:cNvPr>
          <p:cNvSpPr txBox="1">
            <a:spLocks noGrp="1"/>
          </p:cNvSpPr>
          <p:nvPr>
            <p:ph type="body" idx="4294967295"/>
          </p:nvPr>
        </p:nvSpPr>
        <p:spPr/>
        <p:txBody>
          <a:bodyPr/>
          <a:lstStyle/>
          <a:p>
            <a:pPr lvl="0"/>
            <a:r>
              <a:rPr lang="fr-FR" b="1"/>
              <a:t>Exemple :</a:t>
            </a:r>
            <a:r>
              <a:rPr lang="fr-FR"/>
              <a:t> Si la taille du projet est estimée à 100 story points et que la vélocité de l’équipe est estimée à 10 points pour une itération de deux semaines, on peut en déduire que le projet durera dix itérations de deux semaines, soit vingt semaines.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5668E3-8C53-4A42-A268-9679626EA2C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F2805F2-78DA-4087-A6AC-E13F370546AC}" type="slidenum">
              <a:t>77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E38F5F6-7E99-4567-9957-101A262BB708}"/>
              </a:ext>
            </a:extLst>
          </p:cNvPr>
          <p:cNvSpPr txBox="1">
            <a:spLocks noGrp="1"/>
          </p:cNvSpPr>
          <p:nvPr>
            <p:ph type="title" idx="4294967295"/>
          </p:nvPr>
        </p:nvSpPr>
        <p:spPr>
          <a:xfrm>
            <a:off x="503998" y="229322"/>
            <a:ext cx="9071643" cy="1262155"/>
          </a:xfrm>
        </p:spPr>
        <p:txBody>
          <a:bodyPr>
            <a:spAutoFit/>
          </a:bodyPr>
          <a:lstStyle/>
          <a:p>
            <a:pPr lvl="0"/>
            <a:r>
              <a:rPr lang="fr-FR" sz="3600"/>
              <a:t>Techniques d'estimation</a:t>
            </a:r>
            <a:br>
              <a:rPr lang="fr-FR" sz="3600"/>
            </a:br>
            <a:r>
              <a:rPr lang="fr-FR" sz="3600" b="1"/>
              <a:t>Méthode des story points (3)</a:t>
            </a:r>
          </a:p>
        </p:txBody>
      </p:sp>
      <p:sp>
        <p:nvSpPr>
          <p:cNvPr id="4" name="Espace réservé du texte 2">
            <a:extLst>
              <a:ext uri="{FF2B5EF4-FFF2-40B4-BE49-F238E27FC236}">
                <a16:creationId xmlns:a16="http://schemas.microsoft.com/office/drawing/2014/main" id="{33A0A3D0-B1EF-4F3A-BEC4-4676FC065D29}"/>
              </a:ext>
            </a:extLst>
          </p:cNvPr>
          <p:cNvSpPr txBox="1">
            <a:spLocks noGrp="1"/>
          </p:cNvSpPr>
          <p:nvPr>
            <p:ph type="body" idx="4294967295"/>
          </p:nvPr>
        </p:nvSpPr>
        <p:spPr/>
        <p:txBody>
          <a:bodyPr>
            <a:spAutoFit/>
          </a:bodyPr>
          <a:lstStyle/>
          <a:p>
            <a:pPr lvl="0"/>
            <a:r>
              <a:rPr lang="fr-FR"/>
              <a:t>Outil d’estimation : </a:t>
            </a:r>
            <a:r>
              <a:rPr lang="fr-FR" b="1"/>
              <a:t>Planning poker</a:t>
            </a:r>
          </a:p>
        </p:txBody>
      </p:sp>
      <p:pic>
        <p:nvPicPr>
          <p:cNvPr id="5" name="Image 4">
            <a:extLst>
              <a:ext uri="{FF2B5EF4-FFF2-40B4-BE49-F238E27FC236}">
                <a16:creationId xmlns:a16="http://schemas.microsoft.com/office/drawing/2014/main" id="{8BD5BB15-4C40-4213-B4FB-C6D88204B951}"/>
              </a:ext>
            </a:extLst>
          </p:cNvPr>
          <p:cNvPicPr>
            <a:picLocks noChangeAspect="1"/>
          </p:cNvPicPr>
          <p:nvPr/>
        </p:nvPicPr>
        <p:blipFill>
          <a:blip r:embed="rId3">
            <a:lum/>
            <a:alphaModFix/>
          </a:blip>
          <a:srcRect/>
          <a:stretch>
            <a:fillRect/>
          </a:stretch>
        </p:blipFill>
        <p:spPr>
          <a:xfrm>
            <a:off x="743398" y="2099160"/>
            <a:ext cx="8376123" cy="4611236"/>
          </a:xfrm>
          <a:prstGeom prst="rect">
            <a:avLst/>
          </a:prstGeom>
          <a:noFill/>
          <a:ln cap="flat">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977681-0DCC-49E0-8227-2E9C063C7A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653D36-234D-4998-A860-6871A15CF4C2}" type="slidenum">
              <a:t>78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FE8A9DF-D168-41F9-8B26-950C4AC86A24}"/>
              </a:ext>
            </a:extLst>
          </p:cNvPr>
          <p:cNvSpPr txBox="1">
            <a:spLocks noGrp="1"/>
          </p:cNvSpPr>
          <p:nvPr>
            <p:ph type="title" idx="4294967295"/>
          </p:nvPr>
        </p:nvSpPr>
        <p:spPr/>
        <p:txBody>
          <a:bodyPr/>
          <a:lstStyle/>
          <a:p>
            <a:pPr lvl="0"/>
            <a:r>
              <a:rPr lang="fr-FR" sz="4400"/>
              <a:t>Fiabilisation de l’estimation</a:t>
            </a:r>
          </a:p>
        </p:txBody>
      </p:sp>
      <p:sp>
        <p:nvSpPr>
          <p:cNvPr id="4" name="Espace réservé du texte 2">
            <a:extLst>
              <a:ext uri="{FF2B5EF4-FFF2-40B4-BE49-F238E27FC236}">
                <a16:creationId xmlns:a16="http://schemas.microsoft.com/office/drawing/2014/main" id="{6668E877-CF83-40C6-8055-900F43E37644}"/>
              </a:ext>
            </a:extLst>
          </p:cNvPr>
          <p:cNvSpPr txBox="1">
            <a:spLocks noGrp="1"/>
          </p:cNvSpPr>
          <p:nvPr>
            <p:ph type="body" idx="4294967295"/>
          </p:nvPr>
        </p:nvSpPr>
        <p:spPr/>
        <p:txBody>
          <a:bodyPr/>
          <a:lstStyle/>
          <a:p>
            <a:pPr lvl="0"/>
            <a:r>
              <a:rPr lang="fr-FR"/>
              <a:t>Les estimations résultent d’une démarche plus ou moins empirique qui s’appuie sur différentes techniques, selon l’approche retenue. Elles forment la base pour des discussions, des négociations, des compromis à faire entre contenu, coût et délai.</a:t>
            </a:r>
          </a:p>
          <a:p>
            <a:pPr lvl="0"/>
            <a:r>
              <a:rPr lang="fr-FR" b="1"/>
              <a:t>Mais notre engagement est subordonné à l’exactitude des estimations</a:t>
            </a:r>
            <a:r>
              <a:rPr lang="fr-FR"/>
              <a:t>, qui dépendent de la qualité des données d’entrée (clarté du besoin, vélocité de l’équipe, facteurs de risques…), des données capitalisées et comprenant une part inéluctable de subjectivité. L’estimation exacte ne sera définitivement connue qu’à la ﬁn du projet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9BB5D4-1358-44C9-BE4D-BF7FAC4550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95B1A8-2B97-4B3D-B64C-EB166C4863F7}" type="slidenum">
              <a:t>79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495108-ADC5-4013-9DD8-043248268168}"/>
              </a:ext>
            </a:extLst>
          </p:cNvPr>
          <p:cNvSpPr txBox="1">
            <a:spLocks noGrp="1"/>
          </p:cNvSpPr>
          <p:nvPr>
            <p:ph type="title" idx="4294967295"/>
          </p:nvPr>
        </p:nvSpPr>
        <p:spPr/>
        <p:txBody>
          <a:bodyPr/>
          <a:lstStyle/>
          <a:p>
            <a:pPr lvl="0"/>
            <a:r>
              <a:rPr lang="fr-FR" sz="4400"/>
              <a:t>Fiabilisation de l’estimation (2)</a:t>
            </a:r>
          </a:p>
        </p:txBody>
      </p:sp>
      <p:sp>
        <p:nvSpPr>
          <p:cNvPr id="4" name="Espace réservé du texte 2">
            <a:extLst>
              <a:ext uri="{FF2B5EF4-FFF2-40B4-BE49-F238E27FC236}">
                <a16:creationId xmlns:a16="http://schemas.microsoft.com/office/drawing/2014/main" id="{12642019-0B35-4D6D-8A82-3739EB498EB2}"/>
              </a:ext>
            </a:extLst>
          </p:cNvPr>
          <p:cNvSpPr txBox="1">
            <a:spLocks noGrp="1"/>
          </p:cNvSpPr>
          <p:nvPr>
            <p:ph type="body" idx="4294967295"/>
          </p:nvPr>
        </p:nvSpPr>
        <p:spPr/>
        <p:txBody>
          <a:bodyPr/>
          <a:lstStyle/>
          <a:p>
            <a:pPr lvl="0">
              <a:buNone/>
            </a:pPr>
            <a:r>
              <a:rPr lang="fr-FR" b="1"/>
              <a:t>Faut-il consacrer un effort important aux estimations ?</a:t>
            </a:r>
          </a:p>
          <a:p>
            <a:pPr lvl="0"/>
            <a:r>
              <a:rPr lang="fr-FR"/>
              <a:t>On constate qu’il n’y a pas de corrélation systématique entre le temps consommé sur les estimations et la qualité de ces estimations.</a:t>
            </a:r>
          </a:p>
          <a:p>
            <a:pPr lvl="0">
              <a:buNone/>
            </a:pPr>
            <a:endParaRPr lang="fr-FR"/>
          </a:p>
        </p:txBody>
      </p:sp>
      <p:pic>
        <p:nvPicPr>
          <p:cNvPr id="5" name="Image 4">
            <a:extLst>
              <a:ext uri="{FF2B5EF4-FFF2-40B4-BE49-F238E27FC236}">
                <a16:creationId xmlns:a16="http://schemas.microsoft.com/office/drawing/2014/main" id="{9098A4CE-DC85-4643-AA94-2483048DCF2A}"/>
              </a:ext>
            </a:extLst>
          </p:cNvPr>
          <p:cNvPicPr>
            <a:picLocks noChangeAspect="1"/>
          </p:cNvPicPr>
          <p:nvPr/>
        </p:nvPicPr>
        <p:blipFill>
          <a:blip r:embed="rId3">
            <a:lum/>
            <a:alphaModFix/>
          </a:blip>
          <a:srcRect/>
          <a:stretch>
            <a:fillRect/>
          </a:stretch>
        </p:blipFill>
        <p:spPr>
          <a:xfrm>
            <a:off x="1983964" y="3473997"/>
            <a:ext cx="5611316" cy="3472196"/>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A3BF6F-A562-4529-A887-BA3ABAE809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11BDBC0-1A22-47F7-BD41-394738A8965E}" type="slidenum">
              <a:t>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87C321-6463-4068-ACA4-CEE030AB195F}"/>
              </a:ext>
            </a:extLst>
          </p:cNvPr>
          <p:cNvSpPr txBox="1">
            <a:spLocks noGrp="1"/>
          </p:cNvSpPr>
          <p:nvPr>
            <p:ph type="title" idx="4294967295"/>
          </p:nvPr>
        </p:nvSpPr>
        <p:spPr>
          <a:xfrm>
            <a:off x="359999" y="100803"/>
            <a:ext cx="8460001" cy="1418042"/>
          </a:xfrm>
        </p:spPr>
        <p:txBody>
          <a:bodyPr/>
          <a:lstStyle/>
          <a:p>
            <a:pPr lvl="0"/>
            <a:r>
              <a:rPr lang="fr-FR"/>
              <a:t>Scrum</a:t>
            </a:r>
            <a:br>
              <a:rPr lang="fr-FR"/>
            </a:br>
            <a:r>
              <a:rPr lang="fr-FR"/>
              <a:t>Réalisation d'un Sprint</a:t>
            </a:r>
          </a:p>
        </p:txBody>
      </p:sp>
      <p:sp>
        <p:nvSpPr>
          <p:cNvPr id="4" name="Espace réservé du texte 2">
            <a:extLst>
              <a:ext uri="{FF2B5EF4-FFF2-40B4-BE49-F238E27FC236}">
                <a16:creationId xmlns:a16="http://schemas.microsoft.com/office/drawing/2014/main" id="{D7DCF2F9-6389-417E-85BB-2D03D267B1CF}"/>
              </a:ext>
            </a:extLst>
          </p:cNvPr>
          <p:cNvSpPr txBox="1">
            <a:spLocks noGrp="1"/>
          </p:cNvSpPr>
          <p:nvPr>
            <p:ph type="body" idx="4294967295"/>
          </p:nvPr>
        </p:nvSpPr>
        <p:spPr>
          <a:xfrm>
            <a:off x="359999" y="1619996"/>
            <a:ext cx="9359999" cy="5048283"/>
          </a:xfrm>
        </p:spPr>
        <p:txBody>
          <a:bodyPr/>
          <a:lstStyle/>
          <a:p>
            <a:pPr lvl="0">
              <a:spcAft>
                <a:spcPts val="310"/>
              </a:spcAft>
            </a:pPr>
            <a:r>
              <a:rPr lang="fr-FR" sz="2400" b="1"/>
              <a:t>Activités &amp; organisation de l'équipe</a:t>
            </a:r>
          </a:p>
          <a:p>
            <a:pPr lvl="0">
              <a:spcAft>
                <a:spcPts val="310"/>
              </a:spcAft>
            </a:pPr>
            <a:r>
              <a:rPr lang="fr-FR" sz="2200"/>
              <a:t>- Elle s'auto-organise, estime, fait les choix et se répartit les tâches pour délivrer le produit partiel</a:t>
            </a:r>
          </a:p>
          <a:p>
            <a:pPr lvl="0">
              <a:spcAft>
                <a:spcPts val="310"/>
              </a:spcAft>
            </a:pPr>
            <a:r>
              <a:rPr lang="fr-FR" sz="2200"/>
              <a:t>- Elle doit être dans un environnement optimisé pour atteindre l'objectif</a:t>
            </a:r>
          </a:p>
          <a:p>
            <a:pPr lvl="0">
              <a:spcAft>
                <a:spcPts val="310"/>
              </a:spcAft>
            </a:pPr>
            <a:r>
              <a:rPr lang="fr-FR" sz="2200"/>
              <a:t>-  Les tableaux de bord et indicateurs sont actualisés quotidiennement par le Scrum Master et permettent de suivre l'avancement de l'itération.</a:t>
            </a:r>
          </a:p>
          <a:p>
            <a:pPr lvl="0">
              <a:spcAft>
                <a:spcPts val="310"/>
              </a:spcAft>
            </a:pPr>
            <a:endParaRPr lang="fr-FR" sz="2400"/>
          </a:p>
          <a:p>
            <a:pPr lvl="0">
              <a:spcAft>
                <a:spcPts val="310"/>
              </a:spcAft>
            </a:pPr>
            <a:r>
              <a:rPr lang="fr-FR" sz="2400" b="1"/>
              <a:t>Méthodes</a:t>
            </a:r>
          </a:p>
          <a:p>
            <a:pPr lvl="0">
              <a:spcAft>
                <a:spcPts val="310"/>
              </a:spcAft>
            </a:pPr>
            <a:r>
              <a:rPr lang="fr-FR" sz="2200"/>
              <a:t>- L'estimation, l'analyse et la conception sont réalisées avec des méthodes agiles (cartes, index, croquis UML, ...)</a:t>
            </a:r>
          </a:p>
          <a:p>
            <a:pPr lvl="0">
              <a:spcAft>
                <a:spcPts val="310"/>
              </a:spcAft>
            </a:pPr>
            <a:r>
              <a:rPr lang="fr-FR" sz="2200"/>
              <a:t>-  L'accent est mis sur les tests (Test Driven Developpement &gt; mesure d'avancement par les tests, issu de l'XP)</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5F24CFE-E39E-4E06-827D-709E9CEBED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295ED1-6198-4A20-AB3E-A041365F7B39}" type="slidenum">
              <a:t>80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11B57F-5FBE-4AC9-A3FF-F520B757FDA6}"/>
              </a:ext>
            </a:extLst>
          </p:cNvPr>
          <p:cNvSpPr txBox="1">
            <a:spLocks noGrp="1"/>
          </p:cNvSpPr>
          <p:nvPr>
            <p:ph type="title" idx="4294967295"/>
          </p:nvPr>
        </p:nvSpPr>
        <p:spPr/>
        <p:txBody>
          <a:bodyPr/>
          <a:lstStyle/>
          <a:p>
            <a:pPr lvl="0"/>
            <a:r>
              <a:rPr lang="fr-FR" sz="4400"/>
              <a:t>Fiabilisation de l’estimation (3)</a:t>
            </a:r>
          </a:p>
        </p:txBody>
      </p:sp>
      <p:sp>
        <p:nvSpPr>
          <p:cNvPr id="4" name="Espace réservé du texte 2">
            <a:extLst>
              <a:ext uri="{FF2B5EF4-FFF2-40B4-BE49-F238E27FC236}">
                <a16:creationId xmlns:a16="http://schemas.microsoft.com/office/drawing/2014/main" id="{A4E68A68-B1CA-4277-94F5-CF23215C495B}"/>
              </a:ext>
            </a:extLst>
          </p:cNvPr>
          <p:cNvSpPr txBox="1">
            <a:spLocks noGrp="1"/>
          </p:cNvSpPr>
          <p:nvPr>
            <p:ph type="body" idx="4294967295"/>
          </p:nvPr>
        </p:nvSpPr>
        <p:spPr>
          <a:xfrm>
            <a:off x="359999" y="1619996"/>
            <a:ext cx="9359999" cy="5181840"/>
          </a:xfrm>
        </p:spPr>
        <p:txBody>
          <a:bodyPr/>
          <a:lstStyle/>
          <a:p>
            <a:pPr lvl="0"/>
            <a:r>
              <a:rPr lang="fr-FR" sz="2400"/>
              <a:t>En acceptant l’incertitude, </a:t>
            </a:r>
            <a:r>
              <a:rPr lang="fr-FR" sz="2400" b="1"/>
              <a:t>les équipes agiles privilégient l’effort pour produire régulièrement des versions intermédiaires de l’application</a:t>
            </a:r>
            <a:r>
              <a:rPr lang="fr-FR" sz="2400"/>
              <a:t>, et ainsi fiabiliser leurs estimations, basées sur le retour d’expérience. </a:t>
            </a:r>
            <a:r>
              <a:rPr lang="fr-FR" sz="2400" b="1"/>
              <a:t>Elles considèrent l’estimation initiale comme une enveloppe, à partir de laquelle on peut se mettre d’accord sur un coût et un délai </a:t>
            </a:r>
            <a:r>
              <a:rPr lang="fr-FR" sz="2400"/>
              <a:t>; sur la base de cette enveloppe, on adapte le contenu au fil des itérations en fonction de ce qu’il est pertinent de développer.</a:t>
            </a:r>
          </a:p>
          <a:p>
            <a:pPr lvl="0"/>
            <a:r>
              <a:rPr lang="fr-FR" sz="2400"/>
              <a:t>On peut tenter de fiabiliser l’estimation, en adoptant une démarche collaborative </a:t>
            </a:r>
          </a:p>
          <a:p>
            <a:pPr lvl="0" algn="l"/>
            <a:r>
              <a:rPr lang="fr-FR" sz="2400" b="1"/>
              <a:t>Wide Band Delphi (loi béta) : E = [P + (4 × I) + O] / 6</a:t>
            </a:r>
            <a:br>
              <a:rPr lang="fr-FR" sz="2400"/>
            </a:br>
            <a:r>
              <a:rPr lang="fr-FR" sz="2400"/>
              <a:t>P = estimation pessimiste, </a:t>
            </a:r>
            <a:br>
              <a:rPr lang="fr-FR" sz="2400"/>
            </a:br>
            <a:r>
              <a:rPr lang="fr-FR" sz="2400"/>
              <a:t>I = estimation intermédiaire, la plus probable</a:t>
            </a:r>
            <a:br>
              <a:rPr lang="fr-FR" sz="2400"/>
            </a:br>
            <a:r>
              <a:rPr lang="fr-FR" sz="2400"/>
              <a:t>O = estimation optimiste la plus représentative et consensuelle.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C1FC9A-B448-4D1D-A597-30877AD305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0896A8-9A29-45A3-B8F7-4BFF2076E5CC}" type="slidenum">
              <a:t>81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D19A7-AA8B-468C-932E-327DD532AB43}"/>
              </a:ext>
            </a:extLst>
          </p:cNvPr>
          <p:cNvSpPr txBox="1">
            <a:spLocks noGrp="1"/>
          </p:cNvSpPr>
          <p:nvPr>
            <p:ph type="title" idx="4294967295"/>
          </p:nvPr>
        </p:nvSpPr>
        <p:spPr/>
        <p:txBody>
          <a:bodyPr/>
          <a:lstStyle/>
          <a:p>
            <a:pPr lvl="0"/>
            <a:r>
              <a:rPr lang="fr-FR"/>
              <a:t>Hiérarchiser les besoins</a:t>
            </a:r>
          </a:p>
        </p:txBody>
      </p:sp>
      <p:sp>
        <p:nvSpPr>
          <p:cNvPr id="4" name="Espace réservé du texte 2">
            <a:extLst>
              <a:ext uri="{FF2B5EF4-FFF2-40B4-BE49-F238E27FC236}">
                <a16:creationId xmlns:a16="http://schemas.microsoft.com/office/drawing/2014/main" id="{3722082C-95A5-4AAD-8FB5-10B2EA86202B}"/>
              </a:ext>
            </a:extLst>
          </p:cNvPr>
          <p:cNvSpPr txBox="1">
            <a:spLocks noGrp="1"/>
          </p:cNvSpPr>
          <p:nvPr>
            <p:ph type="body" idx="4294967295"/>
          </p:nvPr>
        </p:nvSpPr>
        <p:spPr>
          <a:xfrm>
            <a:off x="359999" y="1619996"/>
            <a:ext cx="9359999" cy="5199479"/>
          </a:xfrm>
        </p:spPr>
        <p:txBody>
          <a:bodyPr/>
          <a:lstStyle/>
          <a:p>
            <a:pPr lvl="0">
              <a:spcAft>
                <a:spcPts val="880"/>
              </a:spcAft>
            </a:pPr>
            <a:r>
              <a:rPr lang="fr-FR" sz="2400"/>
              <a:t>Quel est le bénéfice financier à développer cette fonctionnalité ?</a:t>
            </a:r>
          </a:p>
          <a:p>
            <a:pPr lvl="0">
              <a:spcAft>
                <a:spcPts val="880"/>
              </a:spcAft>
            </a:pPr>
            <a:r>
              <a:rPr lang="fr-FR" sz="2400"/>
              <a:t>Quel est le coût de développement ? De maintenance ? De formation des utilisateurs ? Quel est le coût d'un changement ?</a:t>
            </a:r>
          </a:p>
          <a:p>
            <a:pPr lvl="0">
              <a:spcAft>
                <a:spcPts val="880"/>
              </a:spcAft>
            </a:pPr>
            <a:r>
              <a:rPr lang="fr-FR" sz="2400"/>
              <a:t>L'implémentation de cette fonctionnalité nous permet-elle d'apprendre ou de développer de nouvelles compétences ?</a:t>
            </a:r>
          </a:p>
          <a:p>
            <a:pPr lvl="0">
              <a:spcAft>
                <a:spcPts val="880"/>
              </a:spcAft>
            </a:pPr>
            <a:r>
              <a:rPr lang="fr-FR" sz="2400"/>
              <a:t>Cette fonctionnalité nous expose-t-elle à davantage de risques ?</a:t>
            </a:r>
          </a:p>
          <a:p>
            <a:pPr lvl="0">
              <a:spcAft>
                <a:spcPts val="880"/>
              </a:spcAft>
            </a:pPr>
            <a:r>
              <a:rPr lang="fr-FR" sz="2400"/>
              <a:t>Cette fonctionnalité va-t-elle impacter le processus métier ?</a:t>
            </a:r>
          </a:p>
          <a:p>
            <a:pPr lvl="0">
              <a:spcAft>
                <a:spcPts val="880"/>
              </a:spcAft>
            </a:pPr>
            <a:r>
              <a:rPr lang="fr-FR" sz="2400"/>
              <a:t>Cette fonctionnalité va-t-elle améliorer la productivité de mon personnel ?</a:t>
            </a:r>
          </a:p>
          <a:p>
            <a:pPr lvl="0">
              <a:spcAft>
                <a:spcPts val="880"/>
              </a:spcAft>
            </a:pPr>
            <a:r>
              <a:rPr lang="fr-FR" sz="2400"/>
              <a:t>Cette fonctionnalité va-t-elle susciter la frustration ou la résistance ?</a:t>
            </a:r>
          </a:p>
          <a:p>
            <a:pPr lvl="0">
              <a:spcAft>
                <a:spcPts val="880"/>
              </a:spcAft>
            </a:pPr>
            <a:r>
              <a:rPr lang="fr-FR" sz="2400"/>
              <a:t>Quel est le préjudice si cette fonctionnalité n'est pas implémentée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4F8A334-0ACD-40C5-99D7-981AA9D0B9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C8BE43A-D3A8-4C7D-A2E4-F81962804267}" type="slidenum">
              <a:t>82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FB98011-76DB-42F2-B0ED-70C866D12542}"/>
              </a:ext>
            </a:extLst>
          </p:cNvPr>
          <p:cNvSpPr txBox="1">
            <a:spLocks noGrp="1"/>
          </p:cNvSpPr>
          <p:nvPr>
            <p:ph type="title" idx="4294967295"/>
          </p:nvPr>
        </p:nvSpPr>
        <p:spPr/>
        <p:txBody>
          <a:bodyPr/>
          <a:lstStyle/>
          <a:p>
            <a:pPr lvl="0"/>
            <a:r>
              <a:rPr lang="fr-FR" sz="3600"/>
              <a:t>Hiérarchiser le besoin</a:t>
            </a:r>
            <a:br>
              <a:rPr lang="fr-FR" sz="3600"/>
            </a:br>
            <a:r>
              <a:rPr lang="fr-FR" sz="3600" b="1"/>
              <a:t>Bénéfice financier attendu</a:t>
            </a:r>
          </a:p>
        </p:txBody>
      </p:sp>
      <p:sp>
        <p:nvSpPr>
          <p:cNvPr id="4" name="Espace réservé du texte 2">
            <a:extLst>
              <a:ext uri="{FF2B5EF4-FFF2-40B4-BE49-F238E27FC236}">
                <a16:creationId xmlns:a16="http://schemas.microsoft.com/office/drawing/2014/main" id="{0512C7B4-9FC9-432B-A5B5-761DED8D026F}"/>
              </a:ext>
            </a:extLst>
          </p:cNvPr>
          <p:cNvSpPr txBox="1">
            <a:spLocks noGrp="1"/>
          </p:cNvSpPr>
          <p:nvPr>
            <p:ph type="body" idx="4294967295"/>
          </p:nvPr>
        </p:nvSpPr>
        <p:spPr/>
        <p:txBody>
          <a:bodyPr/>
          <a:lstStyle/>
          <a:p>
            <a:pPr lvl="0"/>
            <a:r>
              <a:rPr lang="fr-FR"/>
              <a:t>Facile à évaluer pour un produit commercial.</a:t>
            </a:r>
          </a:p>
          <a:p>
            <a:pPr lvl="0"/>
            <a:r>
              <a:rPr lang="fr-FR"/>
              <a:t>ROI (Return Of Investment) difficile à chiffrer pour un produit interne :</a:t>
            </a:r>
          </a:p>
          <a:p>
            <a:pPr lvl="0"/>
            <a:r>
              <a:rPr lang="fr-FR"/>
              <a:t>- Quantifier le taux d'insatisfaction ou le préjudice subi si une fonctionnalité n'est pas implémentée.</a:t>
            </a:r>
          </a:p>
          <a:p>
            <a:pPr lvl="0"/>
            <a:r>
              <a:rPr lang="fr-FR"/>
              <a:t>- Évaluer l'amélioration de la productivité (gains de temps, réductions de coûts directs)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C035C3-2CB8-41F0-A99A-E2CA59A75F8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0FE1203-902C-4FB3-A9B6-AD1DB32541CB}" type="slidenum">
              <a:t>83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CDAC65B-90A5-4186-89FA-76BDF7EC858F}"/>
              </a:ext>
            </a:extLst>
          </p:cNvPr>
          <p:cNvSpPr txBox="1">
            <a:spLocks noGrp="1"/>
          </p:cNvSpPr>
          <p:nvPr>
            <p:ph type="title" idx="4294967295"/>
          </p:nvPr>
        </p:nvSpPr>
        <p:spPr/>
        <p:txBody>
          <a:bodyPr/>
          <a:lstStyle/>
          <a:p>
            <a:pPr lvl="0"/>
            <a:r>
              <a:rPr lang="fr-FR" sz="3600"/>
              <a:t>Hiérarchiser le besoin</a:t>
            </a:r>
            <a:br>
              <a:rPr lang="fr-FR" sz="3600"/>
            </a:br>
            <a:r>
              <a:rPr lang="fr-FR" sz="3600" b="1"/>
              <a:t>Coût de développement estimé</a:t>
            </a:r>
          </a:p>
        </p:txBody>
      </p:sp>
      <p:sp>
        <p:nvSpPr>
          <p:cNvPr id="4" name="Espace réservé du texte 2">
            <a:extLst>
              <a:ext uri="{FF2B5EF4-FFF2-40B4-BE49-F238E27FC236}">
                <a16:creationId xmlns:a16="http://schemas.microsoft.com/office/drawing/2014/main" id="{140A6209-7626-43EF-83DA-F0386F7E11F6}"/>
              </a:ext>
            </a:extLst>
          </p:cNvPr>
          <p:cNvSpPr txBox="1">
            <a:spLocks noGrp="1"/>
          </p:cNvSpPr>
          <p:nvPr>
            <p:ph type="body" idx="4294967295"/>
          </p:nvPr>
        </p:nvSpPr>
        <p:spPr/>
        <p:txBody>
          <a:bodyPr/>
          <a:lstStyle/>
          <a:p>
            <a:pPr lvl="0"/>
            <a:r>
              <a:rPr lang="fr-FR"/>
              <a:t>Facteur déterminant</a:t>
            </a:r>
          </a:p>
          <a:p>
            <a:pPr lvl="0"/>
            <a:r>
              <a:rPr lang="fr-FR"/>
              <a:t>Il faut implémenter les fonctionnalités coûteuses le plus tard possible (meilleure maîtrise du produit, meilleures visibilité / productivité).</a:t>
            </a:r>
          </a:p>
          <a:p>
            <a:pPr lvl="0"/>
            <a:r>
              <a:rPr lang="fr-FR"/>
              <a:t>S'il y a des reports, tenir compte du ratio coût / valeur.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336BC4-0375-463A-B75A-8B9C814CC29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CBC35C-3520-44B6-B377-B7094D353C36}" type="slidenum">
              <a:t>84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1ACF3B-36EC-435C-BFF0-36050FB064C9}"/>
              </a:ext>
            </a:extLst>
          </p:cNvPr>
          <p:cNvSpPr txBox="1">
            <a:spLocks noGrp="1"/>
          </p:cNvSpPr>
          <p:nvPr>
            <p:ph type="title" idx="4294967295"/>
          </p:nvPr>
        </p:nvSpPr>
        <p:spPr/>
        <p:txBody>
          <a:bodyPr/>
          <a:lstStyle/>
          <a:p>
            <a:pPr lvl="0"/>
            <a:r>
              <a:rPr lang="fr-FR" sz="3600"/>
              <a:t>Hiérarchiser le besoin</a:t>
            </a:r>
            <a:br>
              <a:rPr lang="fr-FR" sz="3600"/>
            </a:br>
            <a:r>
              <a:rPr lang="fr-FR" sz="3200" b="1"/>
              <a:t>Opportunité d'apprentissage pour l'équipe</a:t>
            </a:r>
          </a:p>
        </p:txBody>
      </p:sp>
      <p:sp>
        <p:nvSpPr>
          <p:cNvPr id="4" name="Espace réservé du texte 2">
            <a:extLst>
              <a:ext uri="{FF2B5EF4-FFF2-40B4-BE49-F238E27FC236}">
                <a16:creationId xmlns:a16="http://schemas.microsoft.com/office/drawing/2014/main" id="{AD442267-D2A7-457F-89A3-105B591A3086}"/>
              </a:ext>
            </a:extLst>
          </p:cNvPr>
          <p:cNvSpPr txBox="1">
            <a:spLocks noGrp="1"/>
          </p:cNvSpPr>
          <p:nvPr>
            <p:ph type="body" idx="4294967295"/>
          </p:nvPr>
        </p:nvSpPr>
        <p:spPr/>
        <p:txBody>
          <a:bodyPr/>
          <a:lstStyle/>
          <a:p>
            <a:pPr lvl="0"/>
            <a:r>
              <a:rPr lang="fr-FR"/>
              <a:t>Nécessité de montée en compétences sur de nombreux projets (technologies, domaine métier, bonnes pratiques).</a:t>
            </a:r>
          </a:p>
          <a:p>
            <a:pPr lvl="0"/>
            <a:r>
              <a:rPr lang="fr-FR"/>
              <a:t>Apprentissage rapide</a:t>
            </a:r>
          </a:p>
          <a:p>
            <a:pPr lvl="0"/>
            <a:r>
              <a:rPr lang="fr-FR"/>
              <a:t>=&gt; équipe plus productive</a:t>
            </a:r>
          </a:p>
          <a:p>
            <a:pPr lvl="0"/>
            <a:r>
              <a:rPr lang="fr-FR"/>
              <a:t>=&gt; coûts et risques réduits</a:t>
            </a:r>
          </a:p>
          <a:p>
            <a:pPr lvl="0"/>
            <a:r>
              <a:rPr lang="fr-FR"/>
              <a:t>Les fonctionnalités qui lèvent les incertitudes liées à la découverte sont donc prioritaires.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3927998-3652-4210-BBAF-C0A4494CF2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00B0176-8F17-450C-AE0F-DAE68A379CB5}" type="slidenum">
              <a:t>85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4AF61DA-FAE2-42F8-8F46-8118FA032019}"/>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a:t>
            </a:r>
          </a:p>
        </p:txBody>
      </p:sp>
      <p:sp>
        <p:nvSpPr>
          <p:cNvPr id="4" name="Espace réservé du texte 2">
            <a:extLst>
              <a:ext uri="{FF2B5EF4-FFF2-40B4-BE49-F238E27FC236}">
                <a16:creationId xmlns:a16="http://schemas.microsoft.com/office/drawing/2014/main" id="{857399D9-60A1-4F46-B06C-0AF26B69A5F4}"/>
              </a:ext>
            </a:extLst>
          </p:cNvPr>
          <p:cNvSpPr txBox="1">
            <a:spLocks noGrp="1"/>
          </p:cNvSpPr>
          <p:nvPr>
            <p:ph type="body" idx="4294967295"/>
          </p:nvPr>
        </p:nvSpPr>
        <p:spPr>
          <a:xfrm>
            <a:off x="359999" y="1619996"/>
            <a:ext cx="9359999" cy="5272915"/>
          </a:xfrm>
        </p:spPr>
        <p:txBody>
          <a:bodyPr/>
          <a:lstStyle/>
          <a:p>
            <a:pPr lvl="0"/>
            <a:r>
              <a:rPr lang="fr-FR"/>
              <a:t>Faut-il implémenter les fonctionnalités les plus risquées, au détriment de  la valeur ajoutée pour le client ?</a:t>
            </a:r>
          </a:p>
          <a:p>
            <a:pPr lvl="0"/>
            <a:r>
              <a:rPr lang="fr-FR"/>
              <a:t>Ou, faut-il se focaliser sur la satisfaction du client en reportant la confrontation au risque ?</a:t>
            </a:r>
          </a:p>
          <a:p>
            <a:pPr lvl="0"/>
            <a:r>
              <a:rPr lang="fr-FR"/>
              <a:t>Recommandations :</a:t>
            </a:r>
          </a:p>
          <a:p>
            <a:pPr lvl="0"/>
            <a:r>
              <a:rPr lang="fr-FR"/>
              <a:t>Les fonctionnalités à forte valeur ajoutée sont prioritaires ;</a:t>
            </a:r>
          </a:p>
          <a:p>
            <a:pPr lvl="0"/>
            <a:r>
              <a:rPr lang="fr-FR"/>
              <a:t>Celles qui sont le plus risquées sont développées avant celles qui sont le moins risquées ;</a:t>
            </a:r>
          </a:p>
          <a:p>
            <a:pPr lvl="0"/>
            <a:r>
              <a:rPr lang="fr-FR"/>
              <a:t>Celles qui ont peu de valeur et sont très risquées sont reportées voire éliminées.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C450BFE-5825-47B3-8922-F0C25ACFFCF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B4E6749-7D23-4713-B464-86DD71C42CE4}" type="slidenum">
              <a:t>86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677061D-1AB0-4D88-83DF-99712F33B75F}"/>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 (2)</a:t>
            </a:r>
          </a:p>
        </p:txBody>
      </p:sp>
      <p:sp>
        <p:nvSpPr>
          <p:cNvPr id="4" name="Espace réservé du texte 2">
            <a:extLst>
              <a:ext uri="{FF2B5EF4-FFF2-40B4-BE49-F238E27FC236}">
                <a16:creationId xmlns:a16="http://schemas.microsoft.com/office/drawing/2014/main" id="{B76A3EAF-63E3-4D27-AF9D-4419BDEE8A65}"/>
              </a:ext>
            </a:extLst>
          </p:cNvPr>
          <p:cNvSpPr txBox="1">
            <a:spLocks noGrp="1"/>
          </p:cNvSpPr>
          <p:nvPr>
            <p:ph type="body" idx="4294967295"/>
          </p:nvPr>
        </p:nvSpPr>
        <p:spPr/>
        <p:txBody>
          <a:bodyPr anchorCtr="1"/>
          <a:lstStyle/>
          <a:p>
            <a:pPr lvl="0" algn="ctr">
              <a:buNone/>
            </a:pPr>
            <a:r>
              <a:rPr lang="fr-FR"/>
              <a:t>Hiérarchisation des fonctionnalités en fonction des risques et de la valeur</a:t>
            </a:r>
            <a:br>
              <a:rPr lang="fr-FR"/>
            </a:br>
            <a:br>
              <a:rPr lang="fr-FR"/>
            </a:br>
            <a:endParaRPr lang="fr-FR"/>
          </a:p>
        </p:txBody>
      </p:sp>
      <p:pic>
        <p:nvPicPr>
          <p:cNvPr id="5" name="Image 4">
            <a:extLst>
              <a:ext uri="{FF2B5EF4-FFF2-40B4-BE49-F238E27FC236}">
                <a16:creationId xmlns:a16="http://schemas.microsoft.com/office/drawing/2014/main" id="{FC796ACF-BA45-43DA-976C-1169600560BB}"/>
              </a:ext>
            </a:extLst>
          </p:cNvPr>
          <p:cNvPicPr>
            <a:picLocks noChangeAspect="1"/>
          </p:cNvPicPr>
          <p:nvPr/>
        </p:nvPicPr>
        <p:blipFill>
          <a:blip r:embed="rId3">
            <a:lum/>
            <a:alphaModFix/>
          </a:blip>
          <a:srcRect/>
          <a:stretch>
            <a:fillRect/>
          </a:stretch>
        </p:blipFill>
        <p:spPr>
          <a:xfrm>
            <a:off x="1593003" y="2682355"/>
            <a:ext cx="6272637" cy="4076276"/>
          </a:xfrm>
          <a:prstGeom prst="rect">
            <a:avLst/>
          </a:prstGeom>
          <a:noFill/>
          <a:ln cap="flat">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D7B901F-D3E9-4484-9987-CF38A7304F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97D4D5-D8C1-4337-A5FD-39FBB7CF0D37}" type="slidenum">
              <a:t>87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A7B95F-492D-4ADF-95AF-8B2A912DB1C3}"/>
              </a:ext>
            </a:extLst>
          </p:cNvPr>
          <p:cNvSpPr txBox="1">
            <a:spLocks noGrp="1"/>
          </p:cNvSpPr>
          <p:nvPr>
            <p:ph type="title" idx="4294967295"/>
          </p:nvPr>
        </p:nvSpPr>
        <p:spPr/>
        <p:txBody>
          <a:bodyPr/>
          <a:lstStyle/>
          <a:p>
            <a:pPr lvl="0"/>
            <a:r>
              <a:rPr lang="fr-FR" sz="3600"/>
              <a:t>Hiérarchiser le besoin</a:t>
            </a:r>
            <a:br>
              <a:rPr lang="fr-FR" sz="3600"/>
            </a:br>
            <a:r>
              <a:rPr lang="fr-FR" sz="3600" b="1"/>
              <a:t>Degré de satisfaction du client</a:t>
            </a:r>
          </a:p>
        </p:txBody>
      </p:sp>
      <p:sp>
        <p:nvSpPr>
          <p:cNvPr id="4" name="Espace réservé du texte 2">
            <a:extLst>
              <a:ext uri="{FF2B5EF4-FFF2-40B4-BE49-F238E27FC236}">
                <a16:creationId xmlns:a16="http://schemas.microsoft.com/office/drawing/2014/main" id="{C432E1BF-21FC-4892-A157-A1CBDEA93115}"/>
              </a:ext>
            </a:extLst>
          </p:cNvPr>
          <p:cNvSpPr txBox="1">
            <a:spLocks noGrp="1"/>
          </p:cNvSpPr>
          <p:nvPr>
            <p:ph type="body" idx="4294967295"/>
          </p:nvPr>
        </p:nvSpPr>
        <p:spPr/>
        <p:txBody>
          <a:bodyPr/>
          <a:lstStyle/>
          <a:p>
            <a:pPr lvl="0"/>
            <a:r>
              <a:rPr lang="fr-FR" dirty="0"/>
              <a:t>Comment livrer un produit satisfaisant si l'on n'a pas cartographié ce qui est considéré comme satisfaisant par le client lui-même ?</a:t>
            </a:r>
          </a:p>
          <a:p>
            <a:pPr lvl="0"/>
            <a:r>
              <a:rPr lang="fr-FR" dirty="0"/>
              <a:t>3 modèles :</a:t>
            </a:r>
          </a:p>
          <a:p>
            <a:pPr lvl="0"/>
            <a:r>
              <a:rPr lang="fr-FR" dirty="0"/>
              <a:t>- Modèle de Kano</a:t>
            </a:r>
          </a:p>
          <a:p>
            <a:pPr lvl="0"/>
            <a:r>
              <a:rPr lang="fr-FR" dirty="0"/>
              <a:t>- Méthode des poids relatifs</a:t>
            </a:r>
          </a:p>
          <a:p>
            <a:pPr lvl="0"/>
            <a:r>
              <a:rPr lang="fr-FR" dirty="0"/>
              <a:t>- Méthode MOSCOW</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B1FC35-9488-406B-8C1B-C3C6510F9A2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8BD7A01-3101-44C9-903A-DD4132B64462}" type="slidenum">
              <a:t>88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878771D-9682-4EA0-9F92-ECCD4885C019}"/>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a:t>
            </a:r>
          </a:p>
        </p:txBody>
      </p:sp>
      <p:sp>
        <p:nvSpPr>
          <p:cNvPr id="4" name="Espace réservé du texte 2">
            <a:extLst>
              <a:ext uri="{FF2B5EF4-FFF2-40B4-BE49-F238E27FC236}">
                <a16:creationId xmlns:a16="http://schemas.microsoft.com/office/drawing/2014/main" id="{D84AAE47-5BBD-45D2-9321-A8A625CA8254}"/>
              </a:ext>
            </a:extLst>
          </p:cNvPr>
          <p:cNvSpPr txBox="1">
            <a:spLocks noGrp="1"/>
          </p:cNvSpPr>
          <p:nvPr>
            <p:ph type="body" idx="4294967295"/>
          </p:nvPr>
        </p:nvSpPr>
        <p:spPr/>
        <p:txBody>
          <a:bodyPr/>
          <a:lstStyle/>
          <a:p>
            <a:pPr lvl="0"/>
            <a:r>
              <a:rPr lang="fr-FR"/>
              <a:t>Classification des exigences en 3 catégories :</a:t>
            </a:r>
          </a:p>
          <a:p>
            <a:pPr lvl="0"/>
            <a:r>
              <a:rPr lang="fr-FR"/>
              <a:t>obligatoires, exprimées et latentes.</a:t>
            </a:r>
          </a:p>
          <a:p>
            <a:pPr lvl="0"/>
            <a:r>
              <a:rPr lang="fr-FR"/>
              <a:t>Mesure de la corrélation avec la satisfaction du client.</a:t>
            </a:r>
            <a:br>
              <a:rPr lang="fr-FR"/>
            </a:br>
            <a:endParaRPr lang="fr-FR"/>
          </a:p>
        </p:txBody>
      </p:sp>
      <p:pic>
        <p:nvPicPr>
          <p:cNvPr id="5" name="Image 4">
            <a:extLst>
              <a:ext uri="{FF2B5EF4-FFF2-40B4-BE49-F238E27FC236}">
                <a16:creationId xmlns:a16="http://schemas.microsoft.com/office/drawing/2014/main" id="{8431C224-7D35-49FC-9E9B-918C4CEA7A02}"/>
              </a:ext>
            </a:extLst>
          </p:cNvPr>
          <p:cNvPicPr>
            <a:picLocks noChangeAspect="1"/>
          </p:cNvPicPr>
          <p:nvPr/>
        </p:nvPicPr>
        <p:blipFill>
          <a:blip r:embed="rId3">
            <a:lum/>
            <a:alphaModFix/>
          </a:blip>
          <a:srcRect/>
          <a:stretch>
            <a:fillRect/>
          </a:stretch>
        </p:blipFill>
        <p:spPr>
          <a:xfrm>
            <a:off x="1987558" y="3175555"/>
            <a:ext cx="5590797" cy="3791157"/>
          </a:xfrm>
          <a:prstGeom prst="rect">
            <a:avLst/>
          </a:prstGeom>
          <a:noFill/>
          <a:ln cap="flat">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E65CE1-A851-4670-8C6D-F7CF893399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FBF604-9C83-417C-B53D-6238D2192703}" type="slidenum">
              <a:t>89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048ACE-AEEC-4C60-9F5A-A0F312CA77BB}"/>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 - Formalisation</a:t>
            </a:r>
          </a:p>
        </p:txBody>
      </p:sp>
      <p:sp>
        <p:nvSpPr>
          <p:cNvPr id="4" name="Espace réservé du texte 2">
            <a:extLst>
              <a:ext uri="{FF2B5EF4-FFF2-40B4-BE49-F238E27FC236}">
                <a16:creationId xmlns:a16="http://schemas.microsoft.com/office/drawing/2014/main" id="{9967942B-973C-4368-B66A-4389309DD6BD}"/>
              </a:ext>
            </a:extLst>
          </p:cNvPr>
          <p:cNvSpPr txBox="1">
            <a:spLocks noGrp="1"/>
          </p:cNvSpPr>
          <p:nvPr>
            <p:ph type="body" idx="4294967295"/>
          </p:nvPr>
        </p:nvSpPr>
        <p:spPr/>
        <p:txBody>
          <a:bodyPr/>
          <a:lstStyle/>
          <a:p>
            <a:pPr lvl="0"/>
            <a:r>
              <a:rPr lang="fr-FR"/>
              <a:t>Enquête auprès d'un échantillon représentatifs d'utilisateurs pour obtenir une échelle de valeur.</a:t>
            </a:r>
          </a:p>
          <a:p>
            <a:pPr lvl="0"/>
            <a:r>
              <a:rPr lang="fr-FR"/>
              <a:t>2 questions, 5 réponses possibles (format Excel)</a:t>
            </a:r>
          </a:p>
          <a:p>
            <a:pPr lvl="0">
              <a:buNone/>
            </a:pPr>
            <a:br>
              <a:rPr lang="fr-FR"/>
            </a:br>
            <a:endParaRPr lang="fr-FR"/>
          </a:p>
        </p:txBody>
      </p:sp>
      <p:sp>
        <p:nvSpPr>
          <p:cNvPr id="5" name="Forme libre : forme 3">
            <a:extLst>
              <a:ext uri="{FF2B5EF4-FFF2-40B4-BE49-F238E27FC236}">
                <a16:creationId xmlns:a16="http://schemas.microsoft.com/office/drawing/2014/main" id="{27C5AB30-65E4-4E4B-A1DB-E38FC71C2775}"/>
              </a:ext>
            </a:extLst>
          </p:cNvPr>
          <p:cNvSpPr/>
          <p:nvPr/>
        </p:nvSpPr>
        <p:spPr>
          <a:xfrm>
            <a:off x="7894801" y="4953240"/>
            <a:ext cx="186839" cy="225719"/>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pic>
        <p:nvPicPr>
          <p:cNvPr id="6" name="Image 5">
            <a:extLst>
              <a:ext uri="{FF2B5EF4-FFF2-40B4-BE49-F238E27FC236}">
                <a16:creationId xmlns:a16="http://schemas.microsoft.com/office/drawing/2014/main" id="{99E78ACF-AEAD-4E72-A1EF-140561702101}"/>
              </a:ext>
            </a:extLst>
          </p:cNvPr>
          <p:cNvPicPr>
            <a:picLocks noChangeAspect="1"/>
          </p:cNvPicPr>
          <p:nvPr/>
        </p:nvPicPr>
        <p:blipFill>
          <a:blip r:embed="rId3">
            <a:lum/>
            <a:alphaModFix/>
          </a:blip>
          <a:srcRect/>
          <a:stretch>
            <a:fillRect/>
          </a:stretch>
        </p:blipFill>
        <p:spPr>
          <a:xfrm>
            <a:off x="1492922" y="3110761"/>
            <a:ext cx="6886803" cy="3698638"/>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9F683CE-1EBB-42F8-B30A-42E53622F53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8D3FC-F70A-42C2-AEC4-303A427E2B82}" type="slidenum">
              <a:t>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C4D8A5F-442D-44A4-AD64-0C7847D76B0B}"/>
              </a:ext>
            </a:extLst>
          </p:cNvPr>
          <p:cNvSpPr txBox="1">
            <a:spLocks noGrp="1"/>
          </p:cNvSpPr>
          <p:nvPr>
            <p:ph type="title" idx="4294967295"/>
          </p:nvPr>
        </p:nvSpPr>
        <p:spPr>
          <a:xfrm>
            <a:off x="359999" y="101160"/>
            <a:ext cx="8460001" cy="1418042"/>
          </a:xfrm>
        </p:spPr>
        <p:txBody>
          <a:bodyPr/>
          <a:lstStyle/>
          <a:p>
            <a:pPr lvl="0"/>
            <a:r>
              <a:rPr lang="fr-FR"/>
              <a:t>Scrum</a:t>
            </a:r>
            <a:br>
              <a:rPr lang="fr-FR"/>
            </a:br>
            <a:r>
              <a:rPr lang="fr-FR" sz="3600"/>
              <a:t>Estimations, planification, avancement</a:t>
            </a:r>
          </a:p>
        </p:txBody>
      </p:sp>
      <p:sp>
        <p:nvSpPr>
          <p:cNvPr id="4" name="Espace réservé du texte 2">
            <a:extLst>
              <a:ext uri="{FF2B5EF4-FFF2-40B4-BE49-F238E27FC236}">
                <a16:creationId xmlns:a16="http://schemas.microsoft.com/office/drawing/2014/main" id="{1FFCF1EA-9648-4040-9262-3286043A6610}"/>
              </a:ext>
            </a:extLst>
          </p:cNvPr>
          <p:cNvSpPr txBox="1">
            <a:spLocks noGrp="1"/>
          </p:cNvSpPr>
          <p:nvPr>
            <p:ph type="body" idx="4294967295"/>
          </p:nvPr>
        </p:nvSpPr>
        <p:spPr>
          <a:xfrm>
            <a:off x="359999" y="1619996"/>
            <a:ext cx="9359999" cy="5048283"/>
          </a:xfrm>
        </p:spPr>
        <p:txBody>
          <a:bodyPr/>
          <a:lstStyle/>
          <a:p>
            <a:pPr lvl="0">
              <a:spcAft>
                <a:spcPts val="310"/>
              </a:spcAft>
            </a:pPr>
            <a:r>
              <a:rPr lang="fr-FR" sz="2400"/>
              <a:t>Estimations :</a:t>
            </a:r>
          </a:p>
          <a:p>
            <a:pPr lvl="0">
              <a:spcAft>
                <a:spcPts val="310"/>
              </a:spcAft>
            </a:pPr>
            <a:r>
              <a:rPr lang="fr-FR" sz="2000"/>
              <a:t>- par analogie de préférence (utilisation du réalisé comme référence), ou par point de fonction</a:t>
            </a:r>
          </a:p>
          <a:p>
            <a:pPr lvl="0">
              <a:spcAft>
                <a:spcPts val="310"/>
              </a:spcAft>
            </a:pPr>
            <a:r>
              <a:rPr lang="fr-FR" sz="2000"/>
              <a:t>- Utilisation de méthodes agiles ("planning poker")</a:t>
            </a:r>
          </a:p>
          <a:p>
            <a:pPr lvl="0">
              <a:spcAft>
                <a:spcPts val="310"/>
              </a:spcAft>
            </a:pPr>
            <a:r>
              <a:rPr lang="fr-FR" sz="2400"/>
              <a:t>Planification</a:t>
            </a:r>
          </a:p>
          <a:p>
            <a:pPr lvl="0">
              <a:spcAft>
                <a:spcPts val="310"/>
              </a:spcAft>
            </a:pPr>
            <a:r>
              <a:rPr lang="fr-FR" sz="2000"/>
              <a:t>- Le planning doit permettre à l'équipe de "souffler" entre 2 sprints</a:t>
            </a:r>
          </a:p>
          <a:p>
            <a:pPr lvl="0">
              <a:spcAft>
                <a:spcPts val="310"/>
              </a:spcAft>
            </a:pPr>
            <a:r>
              <a:rPr lang="fr-FR" sz="2000"/>
              <a:t>  Exemple : démos &amp; rétrospective le vendredi matin pour le sprint n, planification du sprint n+1 le lundi matin ► vendredi AM libre pour de la veille, …</a:t>
            </a:r>
          </a:p>
          <a:p>
            <a:pPr lvl="0">
              <a:spcAft>
                <a:spcPts val="310"/>
              </a:spcAft>
            </a:pPr>
            <a:r>
              <a:rPr lang="fr-FR" sz="2400"/>
              <a:t>Les estimations et la planification se basent sur le calcul de la </a:t>
            </a:r>
            <a:r>
              <a:rPr lang="fr-FR" sz="2400">
                <a:solidFill>
                  <a:srgbClr val="008000"/>
                </a:solidFill>
              </a:rPr>
              <a:t>vélocité  = (nb de jour/homme disponibles) x (coefficient d'effort)</a:t>
            </a:r>
          </a:p>
          <a:p>
            <a:pPr lvl="0">
              <a:spcAft>
                <a:spcPts val="310"/>
              </a:spcAft>
            </a:pPr>
            <a:r>
              <a:rPr lang="fr-FR" sz="2400"/>
              <a:t>Le coefficient d'effort est une estimation sur la concentration de l'équipe. Il peut être évalué à partir des sprint précédents.</a:t>
            </a:r>
          </a:p>
          <a:p>
            <a:pPr lvl="0">
              <a:spcAft>
                <a:spcPts val="310"/>
              </a:spcAft>
            </a:pPr>
            <a:r>
              <a:rPr lang="fr-FR" sz="2400"/>
              <a:t>Par exemple :</a:t>
            </a:r>
          </a:p>
        </p:txBody>
      </p:sp>
      <p:pic>
        <p:nvPicPr>
          <p:cNvPr id="5" name="Image 4">
            <a:extLst>
              <a:ext uri="{FF2B5EF4-FFF2-40B4-BE49-F238E27FC236}">
                <a16:creationId xmlns:a16="http://schemas.microsoft.com/office/drawing/2014/main" id="{ED0E4E68-38E7-4652-B532-9435B01AC365}"/>
              </a:ext>
            </a:extLst>
          </p:cNvPr>
          <p:cNvPicPr>
            <a:picLocks noChangeAspect="1"/>
          </p:cNvPicPr>
          <p:nvPr/>
        </p:nvPicPr>
        <p:blipFill>
          <a:blip r:embed="rId3">
            <a:lum/>
            <a:alphaModFix/>
          </a:blip>
          <a:srcRect/>
          <a:stretch>
            <a:fillRect/>
          </a:stretch>
        </p:blipFill>
        <p:spPr>
          <a:xfrm>
            <a:off x="2736003" y="5939997"/>
            <a:ext cx="3960001" cy="1007997"/>
          </a:xfrm>
          <a:prstGeom prst="rect">
            <a:avLst/>
          </a:prstGeom>
          <a:noFill/>
          <a:ln cap="flat">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A8699-6AED-412F-9C69-8D5E69AF2C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0A1A10-DB9C-47A7-A88E-13C03BA69C16}" type="slidenum">
              <a:t>90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FAB7B3F-CF46-4213-97F1-BC6680BE630B}"/>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a:t>
            </a:r>
          </a:p>
        </p:txBody>
      </p:sp>
      <p:sp>
        <p:nvSpPr>
          <p:cNvPr id="4" name="Espace réservé du texte 2">
            <a:extLst>
              <a:ext uri="{FF2B5EF4-FFF2-40B4-BE49-F238E27FC236}">
                <a16:creationId xmlns:a16="http://schemas.microsoft.com/office/drawing/2014/main" id="{ED34D18C-CF46-488A-817F-58017A61E256}"/>
              </a:ext>
            </a:extLst>
          </p:cNvPr>
          <p:cNvSpPr txBox="1">
            <a:spLocks noGrp="1"/>
          </p:cNvSpPr>
          <p:nvPr>
            <p:ph type="body" idx="4294967295"/>
          </p:nvPr>
        </p:nvSpPr>
        <p:spPr>
          <a:xfrm>
            <a:off x="359999" y="1619996"/>
            <a:ext cx="9359999" cy="5241596"/>
          </a:xfrm>
        </p:spPr>
        <p:txBody>
          <a:bodyPr/>
          <a:lstStyle/>
          <a:p>
            <a:pPr lvl="0" algn="ctr">
              <a:buNone/>
            </a:pPr>
            <a:r>
              <a:rPr lang="fr-FR"/>
              <a:t>Échelle de hiérarchisation des besoins</a:t>
            </a:r>
          </a:p>
          <a:p>
            <a:pPr lvl="0"/>
            <a:r>
              <a:rPr lang="fr-FR"/>
              <a:t>M « Must have » (Indispensable)</a:t>
            </a:r>
          </a:p>
          <a:p>
            <a:pPr lvl="0"/>
            <a:r>
              <a:rPr lang="fr-FR"/>
              <a:t>S « Should have » (Souhaitable)</a:t>
            </a:r>
          </a:p>
          <a:p>
            <a:pPr lvl="0"/>
            <a:r>
              <a:rPr lang="fr-FR"/>
              <a:t>C « Could have » (Possible)</a:t>
            </a:r>
          </a:p>
          <a:p>
            <a:pPr lvl="0"/>
            <a:r>
              <a:rPr lang="fr-FR"/>
              <a:t>W « Want to have but Won't have » (souhaité mais non réalisable pour le moment donc Éliminé)</a:t>
            </a:r>
          </a:p>
          <a:p>
            <a:pPr lvl="0"/>
            <a:r>
              <a:rPr lang="fr-FR"/>
              <a:t>Les O ne sont que des objets de liaison pour les acronymes</a:t>
            </a:r>
          </a:p>
          <a:p>
            <a:pPr lvl="0"/>
            <a:r>
              <a:rPr lang="fr-FR"/>
              <a:t>- Format : papier ou Excel</a:t>
            </a:r>
          </a:p>
          <a:p>
            <a:pPr lvl="0"/>
            <a:endParaRPr lang="fr-F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4C561D-6524-468C-80A6-D15CA4A3ED5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55DF77-36EE-47B3-83F3-5FEF686577D8}" type="slidenum">
              <a:t>91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5752F80-3F63-4599-9F2D-79C16E07EC26}"/>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 - procédé</a:t>
            </a:r>
          </a:p>
        </p:txBody>
      </p:sp>
      <p:sp>
        <p:nvSpPr>
          <p:cNvPr id="4" name="Espace réservé du texte 2">
            <a:extLst>
              <a:ext uri="{FF2B5EF4-FFF2-40B4-BE49-F238E27FC236}">
                <a16:creationId xmlns:a16="http://schemas.microsoft.com/office/drawing/2014/main" id="{C225ECA3-B403-4808-BBCC-C677360F80E9}"/>
              </a:ext>
            </a:extLst>
          </p:cNvPr>
          <p:cNvSpPr txBox="1">
            <a:spLocks noGrp="1"/>
          </p:cNvSpPr>
          <p:nvPr>
            <p:ph type="body" idx="4294967295"/>
          </p:nvPr>
        </p:nvSpPr>
        <p:spPr>
          <a:xfrm>
            <a:off x="359999" y="1619996"/>
            <a:ext cx="9359999" cy="5231876"/>
          </a:xfrm>
        </p:spPr>
        <p:txBody>
          <a:bodyPr/>
          <a:lstStyle/>
          <a:p>
            <a:pPr lvl="0">
              <a:spcAft>
                <a:spcPts val="880"/>
              </a:spcAft>
            </a:pPr>
            <a:r>
              <a:rPr lang="fr-FR" sz="2000"/>
              <a:t>Listez toutes les Users Stories à prioriser.</a:t>
            </a:r>
          </a:p>
          <a:p>
            <a:pPr lvl="0">
              <a:spcAft>
                <a:spcPts val="880"/>
              </a:spcAft>
            </a:pPr>
            <a:r>
              <a:rPr lang="fr-FR" sz="2000"/>
              <a:t>Demandez au Product Owner quelles Users Stories doivent absolument être disponibles (liste de "MUST" , Doit être réalisé).</a:t>
            </a:r>
          </a:p>
          <a:p>
            <a:pPr lvl="0">
              <a:spcAft>
                <a:spcPts val="880"/>
              </a:spcAft>
            </a:pPr>
            <a:r>
              <a:rPr lang="fr-FR" sz="2000"/>
              <a:t>Refaites un passage sur ces Users Stories : Il arrive souvent que le PO veuille tout dans 1 semaine, identifiez celles qui ne sont pas si essentielles et mettez les comme SHOULD (Devrait être réalisé).</a:t>
            </a:r>
          </a:p>
          <a:p>
            <a:pPr lvl="0">
              <a:spcAft>
                <a:spcPts val="880"/>
              </a:spcAft>
            </a:pPr>
            <a:r>
              <a:rPr lang="fr-FR" sz="2000"/>
              <a:t>Écartez les "MUST" et refaites un passage en listant les fonctionnalités qui devraient être en ligne juste après celle-ci (vous obtenez la liste des "SHOULD").</a:t>
            </a:r>
          </a:p>
          <a:p>
            <a:pPr lvl="0">
              <a:spcAft>
                <a:spcPts val="880"/>
              </a:spcAft>
            </a:pPr>
            <a:r>
              <a:rPr lang="fr-FR" sz="2000"/>
              <a:t>Il ne vous reste que des "COULD" et "WON'T".</a:t>
            </a:r>
          </a:p>
          <a:p>
            <a:pPr lvl="0">
              <a:spcAft>
                <a:spcPts val="880"/>
              </a:spcAft>
            </a:pPr>
            <a:r>
              <a:rPr lang="fr-FR" sz="2000"/>
              <a:t>Optionnel : demandez à identifier les "WON'T" (les Users Stories qui ne doivent pas être présentes), cela permet de voir les "COULD" (Pourrait être réalisé).</a:t>
            </a:r>
          </a:p>
          <a:p>
            <a:pPr lvl="0">
              <a:spcAft>
                <a:spcPts val="880"/>
              </a:spcAft>
            </a:pPr>
            <a:r>
              <a:rPr lang="fr-FR" sz="2000"/>
              <a:t>Reclassez vos Users Stories dans l'ordre : MUST, SHOULD, COULD et WON'T et parcourrez la liste avec le Product Owner et faites les derniers ajustements.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7B729D-BD02-4C1E-B3EE-CFECB20149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1F6DCAE-06D5-4C9E-8700-3619AC6BA1FC}" type="slidenum">
              <a:t>92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E52F76C-5242-4147-8114-08CDAAD15FE1}"/>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des poids relatifs</a:t>
            </a:r>
          </a:p>
        </p:txBody>
      </p:sp>
      <p:sp>
        <p:nvSpPr>
          <p:cNvPr id="4" name="Espace réservé du texte 2">
            <a:extLst>
              <a:ext uri="{FF2B5EF4-FFF2-40B4-BE49-F238E27FC236}">
                <a16:creationId xmlns:a16="http://schemas.microsoft.com/office/drawing/2014/main" id="{D8ED2D48-25AC-43D5-AB61-9768B56C7D51}"/>
              </a:ext>
            </a:extLst>
          </p:cNvPr>
          <p:cNvSpPr txBox="1">
            <a:spLocks noGrp="1"/>
          </p:cNvSpPr>
          <p:nvPr>
            <p:ph type="body" idx="4294967295"/>
          </p:nvPr>
        </p:nvSpPr>
        <p:spPr/>
        <p:txBody>
          <a:bodyPr/>
          <a:lstStyle/>
          <a:p>
            <a:pPr lvl="0">
              <a:spcAft>
                <a:spcPts val="595"/>
              </a:spcAft>
            </a:pPr>
            <a:r>
              <a:rPr lang="fr-FR" sz="2400"/>
              <a:t>Relative weighting (Karl Weigers)</a:t>
            </a:r>
          </a:p>
          <a:p>
            <a:pPr lvl="0">
              <a:spcAft>
                <a:spcPts val="595"/>
              </a:spcAft>
            </a:pPr>
            <a:r>
              <a:rPr lang="fr-FR" sz="2400"/>
              <a:t>Évaluer pour chaque item (exigence, story,..) :</a:t>
            </a:r>
          </a:p>
          <a:p>
            <a:pPr lvl="0">
              <a:spcAft>
                <a:spcPts val="595"/>
              </a:spcAft>
            </a:pPr>
            <a:r>
              <a:rPr lang="fr-FR" sz="2400"/>
              <a:t>- le bénéfice relatif (A) de son implémentation, sur une échelle de 1 à 9 (1=peu de valeur, 9=bénéfice maximal)</a:t>
            </a:r>
          </a:p>
          <a:p>
            <a:pPr lvl="0">
              <a:spcAft>
                <a:spcPts val="595"/>
              </a:spcAft>
            </a:pPr>
            <a:r>
              <a:rPr lang="fr-FR" sz="2400"/>
              <a:t>- le préjudice relatif (B) si la fonctionnalité n'est pas implémentée (1=faible préjudice, 9=préjudice maximal)</a:t>
            </a:r>
          </a:p>
          <a:p>
            <a:pPr lvl="0">
              <a:spcAft>
                <a:spcPts val="595"/>
              </a:spcAft>
            </a:pPr>
            <a:r>
              <a:rPr lang="fr-FR" sz="2400"/>
              <a:t>Valeur d'une exigence = bénéfice + préjudice. (C=A+B)</a:t>
            </a:r>
          </a:p>
          <a:p>
            <a:pPr lvl="0">
              <a:spcAft>
                <a:spcPts val="595"/>
              </a:spcAft>
            </a:pPr>
            <a:r>
              <a:rPr lang="fr-FR" sz="2400"/>
              <a:t>Valeur globale = valeur exigence / valeur totale. (D= C/C')</a:t>
            </a:r>
          </a:p>
          <a:p>
            <a:pPr lvl="0">
              <a:spcAft>
                <a:spcPts val="595"/>
              </a:spcAft>
            </a:pPr>
            <a:r>
              <a:rPr lang="fr-FR" sz="2400"/>
              <a:t>Estimation du coût de développement (E)</a:t>
            </a:r>
          </a:p>
          <a:p>
            <a:pPr lvl="0">
              <a:spcAft>
                <a:spcPts val="595"/>
              </a:spcAft>
            </a:pPr>
            <a:r>
              <a:rPr lang="fr-FR" sz="2400"/>
              <a:t>Poids = coût exigence / coût global. (F=E/E')</a:t>
            </a:r>
          </a:p>
          <a:p>
            <a:pPr lvl="0">
              <a:spcAft>
                <a:spcPts val="595"/>
              </a:spcAft>
            </a:pPr>
            <a:r>
              <a:rPr lang="fr-FR" sz="2400"/>
              <a:t>Priorité = %valeur / %coût. (Priorité=D/F)</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8BB263-DA07-4F28-A15F-2E49C672B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D351E-6B95-46D2-B908-245976CA716B}" type="slidenum">
              <a:t>93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91199A9-EC27-452C-8716-091C35028068}"/>
              </a:ext>
            </a:extLst>
          </p:cNvPr>
          <p:cNvSpPr txBox="1">
            <a:spLocks noGrp="1"/>
          </p:cNvSpPr>
          <p:nvPr>
            <p:ph type="title" idx="4294967295"/>
          </p:nvPr>
        </p:nvSpPr>
        <p:spPr/>
        <p:txBody>
          <a:bodyPr>
            <a:spAutoFit/>
          </a:bodyPr>
          <a:lstStyle/>
          <a:p>
            <a:pPr lvl="0"/>
            <a:r>
              <a:rPr lang="fr-FR" sz="3600"/>
              <a:t>Degré de satisfaction du client</a:t>
            </a:r>
            <a:br>
              <a:rPr lang="fr-FR" sz="3600"/>
            </a:br>
            <a:r>
              <a:rPr lang="fr-FR" sz="3600" b="1"/>
              <a:t>Méthode des poids relatifs (2)</a:t>
            </a:r>
          </a:p>
        </p:txBody>
      </p:sp>
      <p:pic>
        <p:nvPicPr>
          <p:cNvPr id="4" name="Espace réservé pour une image  3">
            <a:extLst>
              <a:ext uri="{FF2B5EF4-FFF2-40B4-BE49-F238E27FC236}">
                <a16:creationId xmlns:a16="http://schemas.microsoft.com/office/drawing/2014/main" id="{A011B6F8-80DE-4845-869A-4C094358824C}"/>
              </a:ext>
            </a:extLst>
          </p:cNvPr>
          <p:cNvPicPr>
            <a:picLocks noGrp="1" noChangeAspect="1"/>
          </p:cNvPicPr>
          <p:nvPr>
            <p:ph type="pic" idx="4294967295"/>
          </p:nvPr>
        </p:nvPicPr>
        <p:blipFill>
          <a:blip r:embed="rId3">
            <a:lum/>
            <a:alphaModFix/>
          </a:blip>
          <a:srcRect/>
          <a:stretch>
            <a:fillRect/>
          </a:stretch>
        </p:blipFill>
        <p:spPr>
          <a:xfrm>
            <a:off x="282961" y="1721156"/>
            <a:ext cx="9359999" cy="2879281"/>
          </a:xfrm>
        </p:spPr>
      </p:pic>
      <p:sp>
        <p:nvSpPr>
          <p:cNvPr id="5" name="Sous-titre 3">
            <a:extLst>
              <a:ext uri="{FF2B5EF4-FFF2-40B4-BE49-F238E27FC236}">
                <a16:creationId xmlns:a16="http://schemas.microsoft.com/office/drawing/2014/main" id="{2BE54D73-A005-4E81-8818-8AC5195BB545}"/>
              </a:ext>
            </a:extLst>
          </p:cNvPr>
          <p:cNvSpPr txBox="1">
            <a:spLocks noGrp="1"/>
          </p:cNvSpPr>
          <p:nvPr>
            <p:ph type="subTitle" idx="4294967295"/>
          </p:nvPr>
        </p:nvSpPr>
        <p:spPr/>
        <p:txBody>
          <a:bodyPr anchor="ctr" anchorCtr="1">
            <a:spAutoFit/>
          </a:bodyPr>
          <a:lstStyle/>
          <a:p>
            <a:pPr lvl="0" algn="ctr">
              <a:spcBef>
                <a:spcPts val="1730"/>
              </a:spcBef>
              <a:spcAft>
                <a:spcPts val="0"/>
              </a:spcAft>
              <a:buNone/>
            </a:pPr>
            <a:br>
              <a:rPr lang="fr-FR" sz="3200">
                <a:solidFill>
                  <a:srgbClr val="C0C0C0"/>
                </a:solidFill>
                <a:latin typeface="Trebuchet MS" pitchFamily="34"/>
              </a:rPr>
            </a:br>
            <a:endParaRPr lang="fr-FR" sz="3200">
              <a:solidFill>
                <a:srgbClr val="C0C0C0"/>
              </a:solidFill>
              <a:latin typeface="Trebuchet MS" pitchFamily="34"/>
            </a:endParaRPr>
          </a:p>
        </p:txBody>
      </p:sp>
      <p:pic>
        <p:nvPicPr>
          <p:cNvPr id="6" name="Image 5">
            <a:extLst>
              <a:ext uri="{FF2B5EF4-FFF2-40B4-BE49-F238E27FC236}">
                <a16:creationId xmlns:a16="http://schemas.microsoft.com/office/drawing/2014/main" id="{2952E639-BA0B-4B44-AEF6-8A796733CCE5}"/>
              </a:ext>
            </a:extLst>
          </p:cNvPr>
          <p:cNvPicPr>
            <a:picLocks noChangeAspect="1"/>
          </p:cNvPicPr>
          <p:nvPr/>
        </p:nvPicPr>
        <p:blipFill>
          <a:blip r:embed="rId4">
            <a:lum/>
            <a:alphaModFix/>
          </a:blip>
          <a:srcRect/>
          <a:stretch>
            <a:fillRect/>
          </a:stretch>
        </p:blipFill>
        <p:spPr>
          <a:xfrm>
            <a:off x="359999" y="5636517"/>
            <a:ext cx="9300956" cy="1079997"/>
          </a:xfrm>
          <a:prstGeom prst="rect">
            <a:avLst/>
          </a:prstGeom>
          <a:noFill/>
          <a:ln cap="flat">
            <a:noFill/>
          </a:ln>
        </p:spPr>
      </p:pic>
      <p:sp>
        <p:nvSpPr>
          <p:cNvPr id="7" name="ZoneTexte 5">
            <a:extLst>
              <a:ext uri="{FF2B5EF4-FFF2-40B4-BE49-F238E27FC236}">
                <a16:creationId xmlns:a16="http://schemas.microsoft.com/office/drawing/2014/main" id="{0DB90627-6F2C-4D68-831C-0456D57613C0}"/>
              </a:ext>
            </a:extLst>
          </p:cNvPr>
          <p:cNvSpPr txBox="1"/>
          <p:nvPr/>
        </p:nvSpPr>
        <p:spPr>
          <a:xfrm>
            <a:off x="319683" y="4840559"/>
            <a:ext cx="9469800" cy="680395"/>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0">
              <a:lnSpc>
                <a:spcPct val="100000"/>
              </a:lnSpc>
              <a:spcBef>
                <a:spcPts val="0"/>
              </a:spcBef>
              <a:spcAft>
                <a:spcPts val="1435"/>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rial" pitchFamily="18"/>
                <a:ea typeface="MS Gothic" pitchFamily="2"/>
                <a:cs typeface="Tahoma" pitchFamily="2"/>
              </a:rPr>
              <a:t>On peut inclure d’autres critères en définissant un poids pour chacun : (source : Demand Metric)</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C9A08F-C747-4430-A5C3-8A94FFFCD8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7B3FFB-B114-408A-AA24-81E176968637}" type="slidenum">
              <a:t>94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B822FBAD-3B12-48DD-A41F-74CCC6909D47}"/>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9BDEB2BF-EE08-4FC0-844B-7FB441F1562C}"/>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CF5623C3-8B05-4B3E-B6D8-0A403C60F0D0}"/>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Planification du projet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89EC05-FA7F-4C42-B43C-408203716E0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DDB5-1D57-49E4-A2A4-195C7CC3C932}" type="slidenum">
              <a:t>95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9DF7A55-BE8F-4921-87C8-711E53AEADEA}"/>
              </a:ext>
            </a:extLst>
          </p:cNvPr>
          <p:cNvSpPr txBox="1">
            <a:spLocks noGrp="1"/>
          </p:cNvSpPr>
          <p:nvPr>
            <p:ph type="title" idx="4294967295"/>
          </p:nvPr>
        </p:nvSpPr>
        <p:spPr/>
        <p:txBody>
          <a:bodyPr/>
          <a:lstStyle/>
          <a:p>
            <a:pPr lvl="0"/>
            <a:r>
              <a:rPr lang="fr-FR"/>
              <a:t>Planifier son projet</a:t>
            </a:r>
          </a:p>
        </p:txBody>
      </p:sp>
      <p:sp>
        <p:nvSpPr>
          <p:cNvPr id="4" name="Espace réservé du texte 2">
            <a:extLst>
              <a:ext uri="{FF2B5EF4-FFF2-40B4-BE49-F238E27FC236}">
                <a16:creationId xmlns:a16="http://schemas.microsoft.com/office/drawing/2014/main" id="{6844FED8-A0DF-4DD5-A74B-F89D3A6ADC16}"/>
              </a:ext>
            </a:extLst>
          </p:cNvPr>
          <p:cNvSpPr txBox="1">
            <a:spLocks noGrp="1"/>
          </p:cNvSpPr>
          <p:nvPr>
            <p:ph type="body" idx="4294967295"/>
          </p:nvPr>
        </p:nvSpPr>
        <p:spPr>
          <a:xfrm>
            <a:off x="359999" y="1511996"/>
            <a:ext cx="9359999" cy="5455438"/>
          </a:xfrm>
        </p:spPr>
        <p:txBody>
          <a:bodyPr/>
          <a:lstStyle/>
          <a:p>
            <a:pPr lvl="0"/>
            <a:r>
              <a:rPr lang="fr-FR"/>
              <a:t>Le plan doit avoir comme objectif la satisfaction du client.</a:t>
            </a:r>
          </a:p>
          <a:p>
            <a:pPr lvl="0"/>
            <a:r>
              <a:rPr lang="fr-FR"/>
              <a:t>Ne pas confondre estimation et engagement !</a:t>
            </a:r>
          </a:p>
          <a:p>
            <a:pPr lvl="0"/>
            <a:r>
              <a:rPr lang="fr-FR"/>
              <a:t>Pourquoi planifier ?</a:t>
            </a:r>
          </a:p>
          <a:p>
            <a:pPr lvl="0"/>
            <a:r>
              <a:rPr lang="fr-FR"/>
              <a:t>- Outil d'aide à la décision (investissement à engager, dépendance avec des activités ou objectifs commerciaux)</a:t>
            </a:r>
          </a:p>
          <a:p>
            <a:pPr lvl="0"/>
            <a:r>
              <a:rPr lang="fr-FR"/>
              <a:t>- Préparer les échéances principales. Le client peut programmer ses actions futures.</a:t>
            </a:r>
          </a:p>
          <a:p>
            <a:pPr lvl="0"/>
            <a:r>
              <a:rPr lang="fr-FR"/>
              <a:t>- Rassurer la hiérarchie !</a:t>
            </a:r>
          </a:p>
          <a:p>
            <a:pPr lvl="0"/>
            <a:r>
              <a:rPr lang="fr-FR"/>
              <a:t>- Outil de pilotage pour le suivi du projet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3733BD-B046-4F9D-9020-57C7DCDD7D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09E852-E164-4CCF-A50B-9A109C4AABBA}" type="slidenum">
              <a:t>96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C727D4-112F-4532-B876-CD4A360A7876}"/>
              </a:ext>
            </a:extLst>
          </p:cNvPr>
          <p:cNvSpPr txBox="1">
            <a:spLocks noGrp="1"/>
          </p:cNvSpPr>
          <p:nvPr>
            <p:ph type="title" idx="4294967295"/>
          </p:nvPr>
        </p:nvSpPr>
        <p:spPr/>
        <p:txBody>
          <a:bodyPr/>
          <a:lstStyle/>
          <a:p>
            <a:pPr lvl="0"/>
            <a:r>
              <a:rPr lang="fr-FR"/>
              <a:t>Approche adaptative</a:t>
            </a:r>
          </a:p>
        </p:txBody>
      </p:sp>
      <p:sp>
        <p:nvSpPr>
          <p:cNvPr id="4" name="Espace réservé du texte 2">
            <a:extLst>
              <a:ext uri="{FF2B5EF4-FFF2-40B4-BE49-F238E27FC236}">
                <a16:creationId xmlns:a16="http://schemas.microsoft.com/office/drawing/2014/main" id="{7B2003E9-5E6A-4FFC-91EA-12E40AEA242E}"/>
              </a:ext>
            </a:extLst>
          </p:cNvPr>
          <p:cNvSpPr txBox="1">
            <a:spLocks noGrp="1"/>
          </p:cNvSpPr>
          <p:nvPr>
            <p:ph type="body" idx="4294967295"/>
          </p:nvPr>
        </p:nvSpPr>
        <p:spPr/>
        <p:txBody>
          <a:bodyPr/>
          <a:lstStyle/>
          <a:p>
            <a:pPr lvl="0"/>
            <a:r>
              <a:rPr lang="fr-FR"/>
              <a:t>Contrairement à un projet classique (approche prédictive, tout est figé dès le début), les méthodes agiles préconisent une approche adaptative (planifier au fil de l'eau).</a:t>
            </a:r>
          </a:p>
          <a:p>
            <a:pPr lvl="0"/>
            <a:endParaRPr lang="fr-FR"/>
          </a:p>
          <a:p>
            <a:pPr lvl="0"/>
            <a:endParaRPr lang="fr-FR"/>
          </a:p>
          <a:p>
            <a:pPr lvl="0"/>
            <a:endParaRPr lang="fr-FR"/>
          </a:p>
          <a:p>
            <a:pPr lvl="0"/>
            <a:endParaRPr lang="fr-FR"/>
          </a:p>
        </p:txBody>
      </p:sp>
      <p:pic>
        <p:nvPicPr>
          <p:cNvPr id="5" name="Image 4">
            <a:extLst>
              <a:ext uri="{FF2B5EF4-FFF2-40B4-BE49-F238E27FC236}">
                <a16:creationId xmlns:a16="http://schemas.microsoft.com/office/drawing/2014/main" id="{419DE072-E382-4BB8-8D29-605D8E310DCE}"/>
              </a:ext>
            </a:extLst>
          </p:cNvPr>
          <p:cNvPicPr>
            <a:picLocks noChangeAspect="1"/>
          </p:cNvPicPr>
          <p:nvPr/>
        </p:nvPicPr>
        <p:blipFill>
          <a:blip r:embed="rId3">
            <a:lum/>
            <a:alphaModFix/>
          </a:blip>
          <a:srcRect/>
          <a:stretch>
            <a:fillRect/>
          </a:stretch>
        </p:blipFill>
        <p:spPr>
          <a:xfrm>
            <a:off x="2973957" y="2772716"/>
            <a:ext cx="6398642" cy="1658877"/>
          </a:xfrm>
          <a:prstGeom prst="rect">
            <a:avLst/>
          </a:prstGeom>
          <a:noFill/>
          <a:ln cap="flat">
            <a:noFill/>
          </a:ln>
        </p:spPr>
      </p:pic>
      <p:pic>
        <p:nvPicPr>
          <p:cNvPr id="6" name="Image 5">
            <a:extLst>
              <a:ext uri="{FF2B5EF4-FFF2-40B4-BE49-F238E27FC236}">
                <a16:creationId xmlns:a16="http://schemas.microsoft.com/office/drawing/2014/main" id="{D544ED4D-667D-41CF-982B-BCD8782C80D4}"/>
              </a:ext>
            </a:extLst>
          </p:cNvPr>
          <p:cNvPicPr>
            <a:picLocks noChangeAspect="1"/>
          </p:cNvPicPr>
          <p:nvPr/>
        </p:nvPicPr>
        <p:blipFill>
          <a:blip r:embed="rId4">
            <a:lum/>
            <a:alphaModFix/>
          </a:blip>
          <a:srcRect/>
          <a:stretch>
            <a:fillRect/>
          </a:stretch>
        </p:blipFill>
        <p:spPr>
          <a:xfrm>
            <a:off x="567357" y="4431603"/>
            <a:ext cx="3703320" cy="2495882"/>
          </a:xfrm>
          <a:prstGeom prst="rect">
            <a:avLst/>
          </a:prstGeom>
          <a:noFill/>
          <a:ln cap="flat">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C4C297-8214-4D8A-A5DE-79FA97935C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D34EC5-EED0-4EFC-95A5-BCA5BE9D4781}" type="slidenum">
              <a:t>97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F8ED69F-466B-429A-847D-9E9A0CF705F4}"/>
              </a:ext>
            </a:extLst>
          </p:cNvPr>
          <p:cNvSpPr txBox="1">
            <a:spLocks noGrp="1"/>
          </p:cNvSpPr>
          <p:nvPr>
            <p:ph type="title" idx="4294967295"/>
          </p:nvPr>
        </p:nvSpPr>
        <p:spPr/>
        <p:txBody>
          <a:bodyPr/>
          <a:lstStyle/>
          <a:p>
            <a:pPr lvl="0"/>
            <a:r>
              <a:rPr lang="fr-FR" sz="4400"/>
              <a:t>Planification Agile</a:t>
            </a:r>
          </a:p>
        </p:txBody>
      </p:sp>
      <p:sp>
        <p:nvSpPr>
          <p:cNvPr id="4" name="Espace réservé du texte 2">
            <a:extLst>
              <a:ext uri="{FF2B5EF4-FFF2-40B4-BE49-F238E27FC236}">
                <a16:creationId xmlns:a16="http://schemas.microsoft.com/office/drawing/2014/main" id="{AB18BFB1-B14D-4F8B-BC72-53DB91221245}"/>
              </a:ext>
            </a:extLst>
          </p:cNvPr>
          <p:cNvSpPr txBox="1">
            <a:spLocks noGrp="1"/>
          </p:cNvSpPr>
          <p:nvPr>
            <p:ph type="body" idx="4294967295"/>
          </p:nvPr>
        </p:nvSpPr>
        <p:spPr/>
        <p:txBody>
          <a:bodyPr/>
          <a:lstStyle/>
          <a:p>
            <a:pPr lvl="0">
              <a:buNone/>
            </a:pPr>
            <a:r>
              <a:rPr lang="fr-FR"/>
              <a:t>5 niveaux de planification qui correspondent aux différentes étapes qui rythment le projet : </a:t>
            </a:r>
            <a:br>
              <a:rPr lang="fr-FR"/>
            </a:br>
            <a:endParaRPr lang="fr-FR"/>
          </a:p>
          <a:p>
            <a:pPr lvl="0"/>
            <a:r>
              <a:rPr lang="fr-FR"/>
              <a:t>Établissement de la vision.</a:t>
            </a:r>
          </a:p>
          <a:p>
            <a:pPr lvl="0"/>
            <a:r>
              <a:rPr lang="fr-FR"/>
              <a:t>Fixation des jalons.</a:t>
            </a:r>
          </a:p>
          <a:p>
            <a:pPr lvl="0"/>
            <a:r>
              <a:rPr lang="fr-FR"/>
              <a:t>Planification d’une release.</a:t>
            </a:r>
          </a:p>
          <a:p>
            <a:pPr lvl="0"/>
            <a:r>
              <a:rPr lang="fr-FR"/>
              <a:t>Planification d’une itération.</a:t>
            </a:r>
          </a:p>
          <a:p>
            <a:pPr lvl="0"/>
            <a:r>
              <a:rPr lang="fr-FR"/>
              <a:t>Planification quotidienne.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B9371A-7105-4B64-8693-2BA5B771A5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094E23-52AA-431F-A464-6F7A9E9F0045}" type="slidenum">
              <a:t>98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F2A605-32CD-411C-BA49-1E14E4F3A035}"/>
              </a:ext>
            </a:extLst>
          </p:cNvPr>
          <p:cNvSpPr txBox="1">
            <a:spLocks noGrp="1"/>
          </p:cNvSpPr>
          <p:nvPr>
            <p:ph type="title" idx="4294967295"/>
          </p:nvPr>
        </p:nvSpPr>
        <p:spPr/>
        <p:txBody>
          <a:bodyPr/>
          <a:lstStyle/>
          <a:p>
            <a:pPr lvl="0"/>
            <a:r>
              <a:rPr lang="fr-FR" sz="4400"/>
              <a:t>Planification Agile (2)</a:t>
            </a:r>
          </a:p>
        </p:txBody>
      </p:sp>
      <p:sp>
        <p:nvSpPr>
          <p:cNvPr id="4" name="Espace réservé du texte 2">
            <a:extLst>
              <a:ext uri="{FF2B5EF4-FFF2-40B4-BE49-F238E27FC236}">
                <a16:creationId xmlns:a16="http://schemas.microsoft.com/office/drawing/2014/main" id="{94D120B5-3DC0-4DA0-A4EA-AC20047EB0FD}"/>
              </a:ext>
            </a:extLst>
          </p:cNvPr>
          <p:cNvSpPr txBox="1">
            <a:spLocks noGrp="1"/>
          </p:cNvSpPr>
          <p:nvPr>
            <p:ph type="body" idx="4294967295"/>
          </p:nvPr>
        </p:nvSpPr>
        <p:spPr/>
        <p:txBody>
          <a:bodyPr/>
          <a:lstStyle/>
          <a:p>
            <a:pPr lvl="0"/>
            <a:r>
              <a:rPr lang="fr-FR"/>
              <a:t>Ne pas croire aux plannings détaillés en amont.</a:t>
            </a:r>
          </a:p>
          <a:p>
            <a:pPr lvl="0"/>
            <a:r>
              <a:rPr lang="fr-FR"/>
              <a:t>S’attacher à avoir un niveau de détail adapté à notre niveau de visibilité et de prévisibilité.</a:t>
            </a:r>
            <a:br>
              <a:rPr lang="fr-FR"/>
            </a:br>
            <a:endParaRPr lang="fr-FR"/>
          </a:p>
        </p:txBody>
      </p:sp>
      <p:pic>
        <p:nvPicPr>
          <p:cNvPr id="5" name="Image 4">
            <a:extLst>
              <a:ext uri="{FF2B5EF4-FFF2-40B4-BE49-F238E27FC236}">
                <a16:creationId xmlns:a16="http://schemas.microsoft.com/office/drawing/2014/main" id="{02891764-70A4-44B7-B58D-21FE029E67CD}"/>
              </a:ext>
            </a:extLst>
          </p:cNvPr>
          <p:cNvPicPr>
            <a:picLocks noChangeAspect="1"/>
          </p:cNvPicPr>
          <p:nvPr/>
        </p:nvPicPr>
        <p:blipFill>
          <a:blip r:embed="rId3">
            <a:lum/>
            <a:alphaModFix/>
          </a:blip>
          <a:srcRect/>
          <a:stretch>
            <a:fillRect/>
          </a:stretch>
        </p:blipFill>
        <p:spPr>
          <a:xfrm>
            <a:off x="2489042" y="3180959"/>
            <a:ext cx="5181118" cy="3624837"/>
          </a:xfrm>
          <a:prstGeom prst="rect">
            <a:avLst/>
          </a:prstGeom>
          <a:noFill/>
          <a:ln cap="flat">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1E3ACE-29A8-43C6-B31F-29A53918BEA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9157F0-0B71-4108-AD84-A559E3B07A6E}" type="slidenum">
              <a:t>99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77442DA-6D65-409E-B314-62C1C075633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a:t>
            </a:r>
          </a:p>
        </p:txBody>
      </p:sp>
      <p:sp>
        <p:nvSpPr>
          <p:cNvPr id="4" name="Espace réservé du texte 2">
            <a:extLst>
              <a:ext uri="{FF2B5EF4-FFF2-40B4-BE49-F238E27FC236}">
                <a16:creationId xmlns:a16="http://schemas.microsoft.com/office/drawing/2014/main" id="{C4AD8F3D-8247-40C8-9E94-079E86C1E449}"/>
              </a:ext>
            </a:extLst>
          </p:cNvPr>
          <p:cNvSpPr txBox="1">
            <a:spLocks noGrp="1"/>
          </p:cNvSpPr>
          <p:nvPr>
            <p:ph type="body" idx="4294967295"/>
          </p:nvPr>
        </p:nvSpPr>
        <p:spPr/>
        <p:txBody>
          <a:bodyPr/>
          <a:lstStyle/>
          <a:p>
            <a:pPr lvl="0"/>
            <a:r>
              <a:rPr lang="fr-FR"/>
              <a:t>Niveau de planification global établi à partir de la vision du produit et du </a:t>
            </a:r>
            <a:r>
              <a:rPr lang="fr-FR" b="1"/>
              <a:t>Product Backlog </a:t>
            </a:r>
            <a:r>
              <a:rPr lang="fr-FR"/>
              <a:t>(priorisé par le client).</a:t>
            </a:r>
          </a:p>
          <a:p>
            <a:pPr lvl="0">
              <a:buNone/>
            </a:pPr>
            <a:endParaRPr lang="fr-FR"/>
          </a:p>
          <a:p>
            <a:pPr lvl="0">
              <a:buNone/>
            </a:pPr>
            <a:endParaRPr lang="fr-FR"/>
          </a:p>
        </p:txBody>
      </p:sp>
      <p:pic>
        <p:nvPicPr>
          <p:cNvPr id="5" name="Image 4">
            <a:extLst>
              <a:ext uri="{FF2B5EF4-FFF2-40B4-BE49-F238E27FC236}">
                <a16:creationId xmlns:a16="http://schemas.microsoft.com/office/drawing/2014/main" id="{2B1C1777-5B53-443C-95D3-3C6661D87438}"/>
              </a:ext>
            </a:extLst>
          </p:cNvPr>
          <p:cNvPicPr>
            <a:picLocks noChangeAspect="1"/>
          </p:cNvPicPr>
          <p:nvPr/>
        </p:nvPicPr>
        <p:blipFill>
          <a:blip r:embed="rId3">
            <a:lum/>
            <a:alphaModFix/>
          </a:blip>
          <a:srcRect/>
          <a:stretch>
            <a:fillRect/>
          </a:stretch>
        </p:blipFill>
        <p:spPr>
          <a:xfrm>
            <a:off x="1672922" y="2820960"/>
            <a:ext cx="6837115" cy="3777843"/>
          </a:xfrm>
          <a:prstGeom prst="rect">
            <a:avLst/>
          </a:prstGeom>
          <a:noFill/>
          <a:ln cap="flat">
            <a:noFill/>
          </a:ln>
        </p:spPr>
      </p:pic>
    </p:spTree>
  </p:cSld>
  <p:clrMapOvr>
    <a:masterClrMapping/>
  </p:clrMapOvr>
</p:sld>
</file>

<file path=ppt/theme/theme1.xml><?xml version="1.0" encoding="utf-8"?>
<a:theme xmlns:a="http://schemas.openxmlformats.org/drawingml/2006/main" name="presentation_daw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_dawan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5638</TotalTime>
  <Words>19845</Words>
  <Application>Microsoft Office PowerPoint</Application>
  <PresentationFormat>Personnalisé</PresentationFormat>
  <Paragraphs>1652</Paragraphs>
  <Slides>167</Slides>
  <Notes>167</Notes>
  <HiddenSlides>0</HiddenSlides>
  <MMClips>0</MMClips>
  <ScaleCrop>false</ScaleCrop>
  <HeadingPairs>
    <vt:vector size="6" baseType="variant">
      <vt:variant>
        <vt:lpstr>Polices utilisées</vt:lpstr>
      </vt:variant>
      <vt:variant>
        <vt:i4>25</vt:i4>
      </vt:variant>
      <vt:variant>
        <vt:lpstr>Thème</vt:lpstr>
      </vt:variant>
      <vt:variant>
        <vt:i4>2</vt:i4>
      </vt:variant>
      <vt:variant>
        <vt:lpstr>Titres des diapositives</vt:lpstr>
      </vt:variant>
      <vt:variant>
        <vt:i4>167</vt:i4>
      </vt:variant>
    </vt:vector>
  </HeadingPairs>
  <TitlesOfParts>
    <vt:vector size="194" baseType="lpstr">
      <vt:lpstr>MS Gothic</vt:lpstr>
      <vt:lpstr>Arial</vt:lpstr>
      <vt:lpstr>Arial</vt:lpstr>
      <vt:lpstr>Arial Unicode MS</vt:lpstr>
      <vt:lpstr>ArialMT</vt:lpstr>
      <vt:lpstr>AvenirNext</vt:lpstr>
      <vt:lpstr>Calibri</vt:lpstr>
      <vt:lpstr>Century Gothic</vt:lpstr>
      <vt:lpstr>charter</vt:lpstr>
      <vt:lpstr>Fira Sans</vt:lpstr>
      <vt:lpstr>geomanist-medium</vt:lpstr>
      <vt:lpstr>Liberation Sans</vt:lpstr>
      <vt:lpstr>Literata</vt:lpstr>
      <vt:lpstr>Lora</vt:lpstr>
      <vt:lpstr>Maven Pro</vt:lpstr>
      <vt:lpstr>Mulish</vt:lpstr>
      <vt:lpstr>OpenSans-Bold</vt:lpstr>
      <vt:lpstr>Podkova-Regular</vt:lpstr>
      <vt:lpstr>Raleway</vt:lpstr>
      <vt:lpstr>roboto-regular</vt:lpstr>
      <vt:lpstr>sohne</vt:lpstr>
      <vt:lpstr>StarSymbol</vt:lpstr>
      <vt:lpstr>Tahoma</vt:lpstr>
      <vt:lpstr>Times New Roman</vt:lpstr>
      <vt:lpstr>Trebuchet MS</vt:lpstr>
      <vt:lpstr>presentation_dawan</vt:lpstr>
      <vt:lpstr>presentation_dawan_</vt:lpstr>
      <vt:lpstr>Présentation PowerPoint</vt:lpstr>
      <vt:lpstr>Objectifs</vt:lpstr>
      <vt:lpstr>Plan</vt:lpstr>
      <vt:lpstr>Présentation PowerPoint</vt:lpstr>
      <vt:lpstr>Scrum</vt:lpstr>
      <vt:lpstr>Scrum – Cycle de vie</vt:lpstr>
      <vt:lpstr>Scrum - Phases</vt:lpstr>
      <vt:lpstr>Scrum Réalisation d'un Sprint</vt:lpstr>
      <vt:lpstr>Scrum Estimations, planification, avancement</vt:lpstr>
      <vt:lpstr>Présentation PowerPoint</vt:lpstr>
      <vt:lpstr>Présentation PowerPoint</vt:lpstr>
      <vt:lpstr>Recueil des besoins</vt:lpstr>
      <vt:lpstr>Difficultés</vt:lpstr>
      <vt:lpstr>Démarche de recueil</vt:lpstr>
      <vt:lpstr>Partager une vision</vt:lpstr>
      <vt:lpstr>Partager une vision Forme</vt:lpstr>
      <vt:lpstr>Partager une vision Forme (2)</vt:lpstr>
      <vt:lpstr>Partager une vision Forme (2)</vt:lpstr>
      <vt:lpstr>Partager une vision Méthodologie (Lean Canvas)</vt:lpstr>
      <vt:lpstr>Partager une vision Méthodologie (Lean Canvas)</vt:lpstr>
      <vt:lpstr>Partager une vision Méthodologie (Lean Canvas)</vt:lpstr>
      <vt:lpstr>Partager une vision Toolbox</vt:lpstr>
      <vt:lpstr>Collaborer avec le client</vt:lpstr>
      <vt:lpstr>Collaborer avec le client Compétences techniques du client</vt:lpstr>
      <vt:lpstr>Collaborer avec le client Compétences comportementales  ou savoir-être</vt:lpstr>
      <vt:lpstr>Faire émerger le besoin Ce qui doit être exprimé</vt:lpstr>
      <vt:lpstr>Faire émerger le besoin Ce qui doit être exprimé (2)</vt:lpstr>
      <vt:lpstr>Techniques de recueil</vt:lpstr>
      <vt:lpstr>Techniques de recueil Brainstorming - Benchmark</vt:lpstr>
      <vt:lpstr>Techniques de recueil Brainstorming (Mind Map)</vt:lpstr>
      <vt:lpstr>Techniques de recueil Interview</vt:lpstr>
      <vt:lpstr>Techniques de recueil Interview (Techniques des 9 cases)</vt:lpstr>
      <vt:lpstr>Techniques de recueil Workshop</vt:lpstr>
      <vt:lpstr>Techniques de recueil Analyse de l'existant</vt:lpstr>
      <vt:lpstr>Techniques de recueil Observation du comportement</vt:lpstr>
      <vt:lpstr>Techniques de recueil Organiser les rôles</vt:lpstr>
      <vt:lpstr>Techniques de recueil Organiser les rôles</vt:lpstr>
      <vt:lpstr>Techniques de recueil Organiser les rôles - RACI</vt:lpstr>
      <vt:lpstr>Construction de la Roadmap</vt:lpstr>
      <vt:lpstr>Construction de la Roadmap Forme</vt:lpstr>
      <vt:lpstr>Construction de la Roadmap Outils</vt:lpstr>
      <vt:lpstr>Impact mapping Objectifs =&gt; Fonctionnalités</vt:lpstr>
      <vt:lpstr>Impact mapping Exemple : site e-commerce</vt:lpstr>
      <vt:lpstr>Story mapping</vt:lpstr>
      <vt:lpstr>Story map =&gt; Roadmap</vt:lpstr>
      <vt:lpstr>Story map =&gt; Roadmap (2)</vt:lpstr>
      <vt:lpstr>Formaliser les besoins</vt:lpstr>
      <vt:lpstr>Formaliser le besoin Approche IEEE</vt:lpstr>
      <vt:lpstr>Formaliser le besoin Approche IEEE (norme 830-1998)</vt:lpstr>
      <vt:lpstr>Formaliser le besoin Cas d'utilisation UML</vt:lpstr>
      <vt:lpstr>Formaliser le besoin Cas d'utilisation UML (2)</vt:lpstr>
      <vt:lpstr>Formaliser le besoin Cas d'utilisation UML - forme textuelle</vt:lpstr>
      <vt:lpstr>Formaliser le besoin Cas d'utilisation UML (4)</vt:lpstr>
      <vt:lpstr>Formaliser le besoin User Stories</vt:lpstr>
      <vt:lpstr>Formaliser le besoin User Stories (2)</vt:lpstr>
      <vt:lpstr>Formaliser le besoin User Stories - INVEST</vt:lpstr>
      <vt:lpstr>Formaliser le besoin User Stories – INVEST (2)</vt:lpstr>
      <vt:lpstr>Formaliser le besoin User Stories – INVEST (3)</vt:lpstr>
      <vt:lpstr>Formaliser le besoin User Stories – INVEST (4)</vt:lpstr>
      <vt:lpstr>Formaliser le besoin User Stories – INVEST (5)</vt:lpstr>
      <vt:lpstr>Formaliser le besoin User Stories – INVEST (6)</vt:lpstr>
      <vt:lpstr>Formaliser le besoin User Stories – Tests d'acceptation</vt:lpstr>
      <vt:lpstr>Formaliser le besoin User Stories – workshop</vt:lpstr>
      <vt:lpstr>Formaliser le besoin User Stories + high level design</vt:lpstr>
      <vt:lpstr>Mettre en place des critères d’acceptation Atelier “three amigos”</vt:lpstr>
      <vt:lpstr>Tests d’acceptation (automatisation)</vt:lpstr>
      <vt:lpstr>Formaliser le besoin User Stories vs Use Case</vt:lpstr>
      <vt:lpstr>Formaliser le besoin User Stories vs Use Case</vt:lpstr>
      <vt:lpstr>Product Backlog (PB)</vt:lpstr>
      <vt:lpstr>Product Backlog (2)</vt:lpstr>
      <vt:lpstr>Organiser la construction  du produit</vt:lpstr>
      <vt:lpstr>Présentation PowerPoint</vt:lpstr>
      <vt:lpstr>Techniques d'estimation</vt:lpstr>
      <vt:lpstr>Techniques d'estimation Méthode des ideal days</vt:lpstr>
      <vt:lpstr>Techniques d'estimation Méthode des story points</vt:lpstr>
      <vt:lpstr>Techniques d'estimation Méthode des story points (2)</vt:lpstr>
      <vt:lpstr>Techniques d'estimation Méthode des story points (3)</vt:lpstr>
      <vt:lpstr>Fiabilisation de l’estimation</vt:lpstr>
      <vt:lpstr>Fiabilisation de l’estimation (2)</vt:lpstr>
      <vt:lpstr>Fiabilisation de l’estimation (3)</vt:lpstr>
      <vt:lpstr>Hiérarchiser les besoins</vt:lpstr>
      <vt:lpstr>Hiérarchiser le besoin Bénéfice financier attendu</vt:lpstr>
      <vt:lpstr>Hiérarchiser le besoin Coût de développement estimé</vt:lpstr>
      <vt:lpstr>Hiérarchiser le besoin Opportunité d'apprentissage pour l'équipe</vt:lpstr>
      <vt:lpstr>Hiérarchiser le besoin Risque de développement</vt:lpstr>
      <vt:lpstr>Hiérarchiser le besoin Risque de développement (2)</vt:lpstr>
      <vt:lpstr>Hiérarchiser le besoin Degré de satisfaction du client</vt:lpstr>
      <vt:lpstr>Degré de satisfaction du client Modèle de Kano</vt:lpstr>
      <vt:lpstr>Degré de satisfaction du client Modèle de Kano - Formalisation</vt:lpstr>
      <vt:lpstr>Degré de satisfaction du client Méthode MOSCOW</vt:lpstr>
      <vt:lpstr>Degré de satisfaction du client Méthode MOSCOW - procédé</vt:lpstr>
      <vt:lpstr>Degré de satisfaction du client Méthode des poids relatifs</vt:lpstr>
      <vt:lpstr>Degré de satisfaction du client Méthode des poids relatifs (2)</vt:lpstr>
      <vt:lpstr>Présentation PowerPoint</vt:lpstr>
      <vt:lpstr>Planifier son projet</vt:lpstr>
      <vt:lpstr>Approche adaptative</vt:lpstr>
      <vt:lpstr>Planification Agile</vt:lpstr>
      <vt:lpstr>Planification Agile (2)</vt:lpstr>
      <vt:lpstr>Planification Agile Vision du produit</vt:lpstr>
      <vt:lpstr>Planification Agile Vision du produit (priorisation)</vt:lpstr>
      <vt:lpstr>Planification Agile Roadmap</vt:lpstr>
      <vt:lpstr>Planification Agile Roadmap (trimestrielle)</vt:lpstr>
      <vt:lpstr>Planification Agile Roadmap (mensuelle)</vt:lpstr>
      <vt:lpstr>Planification Agile Process depuis le PB</vt:lpstr>
      <vt:lpstr>Planification Agile Plan de sprint (itération)</vt:lpstr>
      <vt:lpstr>Planification Agile Plan de sprint</vt:lpstr>
      <vt:lpstr>Planification Agile Plan de sprint (3)</vt:lpstr>
      <vt:lpstr>Planification Agile Daily stand-up meeting</vt:lpstr>
      <vt:lpstr>Planification Agile Sprint Burndown chart</vt:lpstr>
      <vt:lpstr>Synthèse des étapes de la planiﬁcation</vt:lpstr>
      <vt:lpstr>Synthèse  Cycle de vie des user stories</vt:lpstr>
      <vt:lpstr>Présentation PowerPoint</vt:lpstr>
      <vt:lpstr>Suivi et pilotage du projet</vt:lpstr>
      <vt:lpstr>Indicateurs de suivi et pilotage Performance</vt:lpstr>
      <vt:lpstr>Indicateurs de suivi et pilotage Performance (2)</vt:lpstr>
      <vt:lpstr>Indicateurs de suivi et pilotage Performance (3)</vt:lpstr>
      <vt:lpstr>Indicateurs de suivi et pilotage Qualité</vt:lpstr>
      <vt:lpstr>Indicateurs de suivi et pilotage Qualité - contrôle</vt:lpstr>
      <vt:lpstr>Indicateurs de suivi et pilotage Qualité - types de test</vt:lpstr>
      <vt:lpstr>Dette Technique</vt:lpstr>
      <vt:lpstr>Se préoccuper de la  dette technique</vt:lpstr>
      <vt:lpstr>Catégoriser la dette technique</vt:lpstr>
      <vt:lpstr>Mesurer la dette technique</vt:lpstr>
      <vt:lpstr>Réduire la dette technique (plan d’action)</vt:lpstr>
      <vt:lpstr>Indicateurs de suivi et pilotage Risques</vt:lpstr>
      <vt:lpstr>Indicateurs de suivi et pilotage Risques - actions</vt:lpstr>
      <vt:lpstr>Présentation des indicateurs de suivi  et pilotage</vt:lpstr>
      <vt:lpstr>Présentation des indicateurs  Tasks board</vt:lpstr>
      <vt:lpstr>Présentation des indicateurs  Parking Lot</vt:lpstr>
      <vt:lpstr>Présentation des indicateurs  Parking Lot (2)</vt:lpstr>
      <vt:lpstr>Revue de Sprint (Sprint Review)</vt:lpstr>
      <vt:lpstr>Revue de Sprint (2)</vt:lpstr>
      <vt:lpstr>Sprint Retrospective</vt:lpstr>
      <vt:lpstr>Sprint Retrospective (2)</vt:lpstr>
      <vt:lpstr>Sprint Retrospective (3) Exemples de thèmes</vt:lpstr>
      <vt:lpstr>Sprint Retrospective Agenda / Pratique</vt:lpstr>
      <vt:lpstr>Sprint Retrospective Speed Boat</vt:lpstr>
      <vt:lpstr>Sprint Retrospective Speed Boat (2)</vt:lpstr>
      <vt:lpstr>Sprint Retrospective Speed Boat (3)</vt:lpstr>
      <vt:lpstr>Sprint Retrospective Turn the tables</vt:lpstr>
      <vt:lpstr>Sprint Retrospective Turn the tables (2)</vt:lpstr>
      <vt:lpstr>Sprint Retrospective Turn the tables (3)</vt:lpstr>
      <vt:lpstr>Sprint Retrospective Turn the tables (4)</vt:lpstr>
      <vt:lpstr>Sprint Retrospective Turn the tables (5)</vt:lpstr>
      <vt:lpstr>Sprint Retrospective Turn the tables (6)</vt:lpstr>
      <vt:lpstr>Sprint Retrospective Turn the tables (7)</vt:lpstr>
      <vt:lpstr>Sprint Retrospective Turn the tables (8)</vt:lpstr>
      <vt:lpstr>Sprint Retrospective Turn the tables (9)</vt:lpstr>
      <vt:lpstr>Sprint Retrospective Turn the tables (10)</vt:lpstr>
      <vt:lpstr>Sprint Retrospective Turn the tables (11)</vt:lpstr>
      <vt:lpstr>Sprint Retrospective Turn the tables (12)</vt:lpstr>
      <vt:lpstr>Sprint Retrospective Joepardy</vt:lpstr>
      <vt:lpstr>Sprint Retrospective Joepardy (2)</vt:lpstr>
      <vt:lpstr>Sprint Retrospective Joepardy (3)</vt:lpstr>
      <vt:lpstr>Présentation PowerPoint</vt:lpstr>
      <vt:lpstr>Scrum Master  (Manager agile)</vt:lpstr>
      <vt:lpstr>Créer un environnement de travail efficace</vt:lpstr>
      <vt:lpstr>Gérer des équipes multiples ou distantes</vt:lpstr>
      <vt:lpstr>Présentation PowerPoint</vt:lpstr>
      <vt:lpstr>Aspect contractuel</vt:lpstr>
      <vt:lpstr>Scrum Aspect contractuel (2)</vt:lpstr>
      <vt:lpstr>Scrum Aspect contractuel (3)</vt:lpstr>
      <vt:lpstr>Mise en œuvre</vt:lpstr>
      <vt:lpstr>Présentation PowerPoint</vt:lpstr>
      <vt:lpstr>Adopter une approche agile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DERKAOUI</dc:creator>
  <cp:lastModifiedBy>Woodson JUSTE</cp:lastModifiedBy>
  <cp:revision>471</cp:revision>
  <cp:lastPrinted>2018-07-11T14:22:18Z</cp:lastPrinted>
  <dcterms:created xsi:type="dcterms:W3CDTF">2014-09-07T10:54:55Z</dcterms:created>
  <dcterms:modified xsi:type="dcterms:W3CDTF">2022-11-10T10:21:57Z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